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59" r:id="rId4"/>
    <p:sldId id="289" r:id="rId5"/>
    <p:sldId id="264" r:id="rId6"/>
    <p:sldId id="288" r:id="rId7"/>
    <p:sldId id="258" r:id="rId8"/>
    <p:sldId id="262" r:id="rId9"/>
    <p:sldId id="265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embeddedFontLst>
    <p:embeddedFont>
      <p:font typeface="에스코어 드림 6 Bold" panose="020B0703030302020204" pitchFamily="34" charset="-127"/>
      <p:bold r:id="rId31"/>
    </p:embeddedFont>
    <p:embeddedFont>
      <p:font typeface="에스코어 드림 9 Black" panose="020B0A03030302020204" pitchFamily="34" charset="-127"/>
      <p:bold r:id="rId32"/>
    </p:embeddedFont>
    <p:embeddedFont>
      <p:font typeface="G마켓 산스 Light" panose="02000000000000000000" pitchFamily="50" charset="-127"/>
      <p:regular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강원교육튼튼" panose="02020603020101020101" pitchFamily="18" charset="-127"/>
      <p:regular r:id="rId38"/>
    </p:embeddedFont>
    <p:embeddedFont>
      <p:font typeface="강원교육모두 Bold" panose="02020603020101020101" pitchFamily="18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G마켓 산스 Bold" panose="02000000000000000000" pitchFamily="50" charset="-127"/>
      <p:regular r:id="rId4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4B"/>
    <a:srgbClr val="1881D8"/>
    <a:srgbClr val="FF1117"/>
    <a:srgbClr val="FF9FA1"/>
    <a:srgbClr val="6664CB"/>
    <a:srgbClr val="57A6F7"/>
    <a:srgbClr val="4865F5"/>
    <a:srgbClr val="FF0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9" autoAdjust="0"/>
    <p:restoredTop sz="94648"/>
  </p:normalViewPr>
  <p:slideViewPr>
    <p:cSldViewPr snapToGrid="0">
      <p:cViewPr varScale="1">
        <p:scale>
          <a:sx n="64" d="100"/>
          <a:sy n="64" d="100"/>
        </p:scale>
        <p:origin x="77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8ADA-AF57-FF46-93E5-F84F1AC0DE69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4DEEB-89E4-E44B-9C01-F745976B86B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15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‘온라인 정기구독 서비스 이용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여부’에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응답자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중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(68.5%)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‘현재 이용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중’이라고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답했다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서비스 이용 개수는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(29.2%)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이용한다는 응답이 가장 많았고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(26.4%), 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(23.2%)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순인 것으로 조사됐다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온라인 구독 서비스 이용 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후를 비교해 삶이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윤택해졌는지에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질문에는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중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(68.5%)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‘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그렇다’고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답하며 구독 서비스를 긍정적으로 평가했다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4DEEB-89E4-E44B-9C01-F745976B86B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78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구독경제 시장 규모는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조원으로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조원 급증했다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 신문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잡지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우유배달 등이 주였던 정기구독 서비스가 최근에는 식음료부터 패션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반려동물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세탁까지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다양해졌다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코로나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인해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집콕생활과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언택트생활이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확산되면서 구독서비스의 수요가 증가했다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4DEEB-89E4-E44B-9C01-F745976B86B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450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4DEEB-89E4-E44B-9C01-F745976B86B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406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4DEEB-89E4-E44B-9C01-F745976B86B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880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16E39-22FC-8CAA-4BFB-8682B4FB6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164398-3B90-EBA4-FA64-7B2C2B802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AE4D7-0A7D-DC26-17AC-4A1B6049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53745-4E5D-C82B-9909-6F096491A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D294DA-ED4C-22EB-231D-6AFFE987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649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16CDA-8E6F-EF26-40AD-517D3D28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6951A8-07DB-DFE0-33A4-507F4380E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45AE-0BB2-792F-FBC1-E1BFEE8B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3C131-E1A9-E436-EB44-69D48123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DA978-4B10-64E7-42E9-3913FB38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26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BA43D7-05A3-6732-F5B4-3351C1F9A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86086-D1EC-1958-58B7-07975C9AF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1C80F-14AD-3983-2124-44490D1D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D461F-86F5-CEAF-FF34-122381B8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D897C-9A4D-E7E2-A0C5-7954F495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629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02DB4-806D-2702-CE3C-1F49FBFB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05C8F-3DA9-876E-052A-A14DA3937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DC2CB-3D31-A7E8-000E-F7775B78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31DB1-0711-E0BA-6461-5BEE65FB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3DEEC-FE2A-74D3-FB9E-C96996DE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779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8D306-60ED-7FBE-8CB6-B79473F6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D3B50F-8019-2F8A-C6F6-E01DAF3DF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D1C24-4A8C-3790-316F-644D299C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695E1-E70C-23AA-022C-12E5DEE6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B3AFCB-735C-72DC-A4AF-F20E5E56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01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F2F32-790C-1A88-8CDC-C4D8CF60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881112-4A3B-BFE0-7A5D-F5A1C1ECC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296FD-11B6-311B-89C7-2C6F63576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3A87E8-F4E7-22FD-6B58-EF13CC7D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527E65-D47C-EB62-2D7E-7478628E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DFD94B-5C9D-D6B0-C75D-15281812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150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59841-EB87-1798-C72F-12EE2292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A46608-DB15-AB8F-CC98-9F900A4C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CF01B4-BAFA-1C5E-DE77-3C2258C77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A8BA8-9949-2719-58B1-8088FFE5A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24A50C-D06B-B874-DFDF-519564AC8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DC50F5-AEC1-11A5-97E1-28F29E3A6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C5314B-2D23-FEDB-02AD-1D522757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570A1C-029B-336A-D48D-B3E2522D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27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7144F-26B3-61CF-984B-370912B9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8D87CC-942D-17A4-97FE-59A1EB9F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7A98B6-C2E4-2B60-7FD7-A54AA027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874043-86D5-20DD-FD0B-2372DC96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78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474923-1583-8EB7-ACD5-8AAF3C06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1253F0-9E58-4159-214A-DE9F90E9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C5222-EE7E-B982-C96C-76A3D334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356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28B28-4440-8463-13B2-973081FE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FEFFB-5BC0-15BC-4AB2-5F61EBCBC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E1397D-2A14-9E58-E424-A02102BB5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A8899-8A9C-CCE5-D54E-61CB06AF3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83782A-94B8-571D-3150-BA0B08B2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8A1964-27BA-6B78-3864-851E067E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216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C2923-2401-A5A8-05D7-FAD6CFEF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D4EAA1-DAF2-5C1A-D4A3-92BF3B64D7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1C4BC-7297-5C91-1DFD-560432A50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2DD0B7-0821-53E5-B34B-44817B6C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B4DDDD-D360-E91F-0F8C-886588DC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7CFDD6-6A9B-B852-DC7F-CC949032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880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DFB344-423D-7DE7-B903-AFA27CB2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243D9C-D8E4-BFF8-34F2-C623DB766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E3D3F-31F2-2508-AC5E-3091C16EA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B0F8C-B16C-9C4C-9A36-BC2D140B5B88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7D959C-7920-8F64-8A69-25ECB1C2A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CCF46-D78C-8F96-82E5-C9A125D6F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BF463-7E12-EE47-83A5-12E0E8DF18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26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36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36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" Type="http://schemas.openxmlformats.org/officeDocument/2006/relationships/image" Target="../media/image43.png"/><Relationship Id="rId21" Type="http://schemas.openxmlformats.org/officeDocument/2006/relationships/image" Target="NULL"/><Relationship Id="rId34" Type="http://schemas.openxmlformats.org/officeDocument/2006/relationships/image" Target="../media/image53.png"/><Relationship Id="rId7" Type="http://schemas.openxmlformats.org/officeDocument/2006/relationships/image" Target="../media/image47.png"/><Relationship Id="rId12" Type="http://schemas.openxmlformats.org/officeDocument/2006/relationships/image" Target="../media/image63.png"/><Relationship Id="rId17" Type="http://schemas.openxmlformats.org/officeDocument/2006/relationships/image" Target="../media/image55.png"/><Relationship Id="rId25" Type="http://schemas.openxmlformats.org/officeDocument/2006/relationships/image" Target="NULL"/><Relationship Id="rId33" Type="http://schemas.openxmlformats.org/officeDocument/2006/relationships/image" Target="../media/image61.png"/><Relationship Id="rId2" Type="http://schemas.openxmlformats.org/officeDocument/2006/relationships/image" Target="../media/image42.png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24" Type="http://schemas.openxmlformats.org/officeDocument/2006/relationships/image" Target="../media/image71.png"/><Relationship Id="rId32" Type="http://schemas.openxmlformats.org/officeDocument/2006/relationships/image" Target="../media/image68.png"/><Relationship Id="rId5" Type="http://schemas.openxmlformats.org/officeDocument/2006/relationships/image" Target="../media/image45.png"/><Relationship Id="rId15" Type="http://schemas.openxmlformats.org/officeDocument/2006/relationships/image" Target="../media/image66.png"/><Relationship Id="rId23" Type="http://schemas.openxmlformats.org/officeDocument/2006/relationships/image" Target="NULL"/><Relationship Id="rId28" Type="http://schemas.openxmlformats.org/officeDocument/2006/relationships/image" Target="../media/image51.png"/><Relationship Id="rId10" Type="http://schemas.openxmlformats.org/officeDocument/2006/relationships/image" Target="../media/image58.png"/><Relationship Id="rId19" Type="http://schemas.openxmlformats.org/officeDocument/2006/relationships/image" Target="../media/image57.png"/><Relationship Id="rId31" Type="http://schemas.openxmlformats.org/officeDocument/2006/relationships/image" Target="../media/image62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Relationship Id="rId27" Type="http://schemas.openxmlformats.org/officeDocument/2006/relationships/image" Target="../media/image50.jpeg"/><Relationship Id="rId30" Type="http://schemas.openxmlformats.org/officeDocument/2006/relationships/image" Target="../media/image54.jpeg"/><Relationship Id="rId8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8.png"/><Relationship Id="rId7" Type="http://schemas.openxmlformats.org/officeDocument/2006/relationships/image" Target="../media/image48.png"/><Relationship Id="rId12" Type="http://schemas.openxmlformats.org/officeDocument/2006/relationships/image" Target="../media/image1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E0215B-439B-CABA-B1C8-B1C30BBF7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158" y="2698243"/>
            <a:ext cx="4186136" cy="2387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kumimoji="1" lang="ko-Kore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슬기로운</a:t>
            </a:r>
            <a:r>
              <a:rPr kumimoji="1" lang="ko-KR" altLang="en-US" sz="40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kumimoji="1" lang="ko-KR" altLang="en-US" sz="400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대학생활</a:t>
            </a:r>
            <a:r>
              <a:rPr kumimoji="1" lang="en-US" altLang="ko-KR" sz="40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/>
            </a:r>
            <a:br>
              <a:rPr kumimoji="1" lang="en-US" altLang="ko-KR" sz="40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kumimoji="1" lang="en-US" altLang="ko-KR" sz="100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CAM </a:t>
            </a:r>
            <a:r>
              <a:rPr kumimoji="1" lang="en-US" altLang="ko-KR" sz="10000" dirty="0" smtClean="0">
                <a:gradFill>
                  <a:gsLst>
                    <a:gs pos="13000">
                      <a:srgbClr val="1881D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+</a:t>
            </a:r>
            <a:endParaRPr kumimoji="1" lang="ko-Kore-KR" altLang="en-US" sz="10000" dirty="0">
              <a:gradFill>
                <a:gsLst>
                  <a:gs pos="13000">
                    <a:srgbClr val="1881D8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DE1742-806F-9080-4BB2-00DA549FA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4401" y="2399037"/>
            <a:ext cx="3806758" cy="29183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kumimoji="1" lang="ko-Kore-KR" altLang="en-US" sz="1600" dirty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대학생만을</a:t>
            </a:r>
            <a:r>
              <a:rPr kumimoji="1" lang="ko-KR" altLang="en-US" sz="1600" dirty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위한 새로운 구독라이프</a:t>
            </a:r>
            <a:endParaRPr kumimoji="1" lang="ko-Kore-KR" altLang="en-US" sz="1600" dirty="0">
              <a:solidFill>
                <a:srgbClr val="FF454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22596" y="5544767"/>
            <a:ext cx="3336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LG U+ </a:t>
            </a:r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신규서비스 </a:t>
            </a:r>
            <a:r>
              <a:rPr lang="en-US" altLang="ko-KR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Z</a:t>
            </a:r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세대 </a:t>
            </a:r>
            <a:r>
              <a:rPr lang="ko-KR" altLang="en-US" dirty="0" err="1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자문단</a:t>
            </a:r>
            <a:endParaRPr lang="en-US" altLang="ko-KR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우승해</a:t>
            </a:r>
            <a:r>
              <a:rPr lang="en-US" altLang="ko-KR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C</a:t>
            </a:r>
            <a:r>
              <a:rPr lang="ko-KR" altLang="en-US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</a:t>
            </a:r>
            <a:endParaRPr lang="ko-KR" altLang="en-US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844392" y="543037"/>
            <a:ext cx="1770434" cy="552939"/>
            <a:chOff x="9815209" y="543037"/>
            <a:chExt cx="1770434" cy="552939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DBE0215B-439B-CABA-B1C8-B1C30BBF7006}"/>
                </a:ext>
              </a:extLst>
            </p:cNvPr>
            <p:cNvSpPr txBox="1">
              <a:spLocks/>
            </p:cNvSpPr>
            <p:nvPr/>
          </p:nvSpPr>
          <p:spPr>
            <a:xfrm>
              <a:off x="10334018" y="603115"/>
              <a:ext cx="1251625" cy="49114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en-US" altLang="en-US" sz="2400" dirty="0" smtClean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LG U+</a:t>
              </a:r>
              <a:endParaRPr kumimoji="1" lang="ko-Kore-KR" altLang="en-US" sz="2400" dirty="0">
                <a:gradFill>
                  <a:gsLst>
                    <a:gs pos="13000">
                      <a:srgbClr val="1881D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1" t="15607" r="61453" b="53805"/>
            <a:stretch/>
          </p:blipFill>
          <p:spPr>
            <a:xfrm>
              <a:off x="9815209" y="543037"/>
              <a:ext cx="537184" cy="5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0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0" y="6035040"/>
            <a:ext cx="12192000" cy="822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4865F5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459328-9E0B-EFE3-0A22-DDABE50B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-204397"/>
            <a:ext cx="10515600" cy="205471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 smtClean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대학생</a:t>
            </a:r>
            <a:r>
              <a:rPr kumimoji="1" lang="ko-KR" altLang="en-US" smtClean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들을 </a:t>
            </a:r>
            <a:r>
              <a:rPr kumimoji="1" lang="ko-KR" altLang="en-US" dirty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위한 구독 서비스</a:t>
            </a:r>
            <a:r>
              <a:rPr kumimoji="1" lang="en-US" altLang="ko-KR" dirty="0">
                <a:solidFill>
                  <a:srgbClr val="FF454B"/>
                </a:solidFill>
              </a:rPr>
              <a:t/>
            </a:r>
            <a:br>
              <a:rPr kumimoji="1" lang="en-US" altLang="ko-KR" dirty="0">
                <a:solidFill>
                  <a:srgbClr val="FF454B"/>
                </a:solidFill>
              </a:rPr>
            </a:br>
            <a:r>
              <a:rPr kumimoji="1" lang="en-US" altLang="ko-KR" sz="1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kumimoji="1" lang="ko-KR" altLang="en-US" sz="18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같은 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Z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세대라도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대학생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비대학생에 따라 다른 서비스를 구독</a:t>
            </a:r>
            <a:endParaRPr kumimoji="1" lang="ko-Kore-KR" altLang="en-US" sz="18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9BC1C4-3B16-E9CF-2046-9A88E673E9AA}"/>
              </a:ext>
            </a:extLst>
          </p:cNvPr>
          <p:cNvSpPr/>
          <p:nvPr/>
        </p:nvSpPr>
        <p:spPr>
          <a:xfrm>
            <a:off x="795278" y="2005095"/>
            <a:ext cx="4861715" cy="3458823"/>
          </a:xfrm>
          <a:prstGeom prst="round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956FD8-9C2B-8FDB-E9BC-FBDBA1F4C62F}"/>
              </a:ext>
            </a:extLst>
          </p:cNvPr>
          <p:cNvSpPr/>
          <p:nvPr/>
        </p:nvSpPr>
        <p:spPr>
          <a:xfrm>
            <a:off x="580471" y="1828295"/>
            <a:ext cx="10944226" cy="3871913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098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A4F1D7F6-AC9D-3877-77D3-19261F93E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724" y="2837554"/>
            <a:ext cx="922392" cy="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전문 영상 편집 소프트웨어 | Adobe Premiere Pro">
            <a:extLst>
              <a:ext uri="{FF2B5EF4-FFF2-40B4-BE49-F238E27FC236}">
                <a16:creationId xmlns:a16="http://schemas.microsoft.com/office/drawing/2014/main" id="{9C4B25A6-04A4-72A8-75FD-19384A954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234" y="2837554"/>
            <a:ext cx="922393" cy="90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디자인 플랫폼 미리캔버스">
            <a:extLst>
              <a:ext uri="{FF2B5EF4-FFF2-40B4-BE49-F238E27FC236}">
                <a16:creationId xmlns:a16="http://schemas.microsoft.com/office/drawing/2014/main" id="{F05FE2F4-5C71-3C36-1DA3-8238D9B8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850" y="261284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캐릿 Careet - YouTube">
            <a:extLst>
              <a:ext uri="{FF2B5EF4-FFF2-40B4-BE49-F238E27FC236}">
                <a16:creationId xmlns:a16="http://schemas.microsoft.com/office/drawing/2014/main" id="{1C4BA660-B181-8373-9CBF-2A88E37E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95" y="4081228"/>
            <a:ext cx="819151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원티드 wanted - Home | Facebook">
            <a:extLst>
              <a:ext uri="{FF2B5EF4-FFF2-40B4-BE49-F238E27FC236}">
                <a16:creationId xmlns:a16="http://schemas.microsoft.com/office/drawing/2014/main" id="{3875CDC9-4985-F61D-1DD9-2E3A1C0D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152" y="379794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폴인인사이트] 뉴스 안 읽던 20대, 4개월만에 3만6000명 모은 이 서비스의 비결 | 중앙일보">
            <a:extLst>
              <a:ext uri="{FF2B5EF4-FFF2-40B4-BE49-F238E27FC236}">
                <a16:creationId xmlns:a16="http://schemas.microsoft.com/office/drawing/2014/main" id="{B703A36A-7384-E0E1-41EE-7427BD68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369" y="2880585"/>
            <a:ext cx="1197581" cy="8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hegg(체그 스터디) 기업, 채용, 투자, 뉴스">
            <a:extLst>
              <a:ext uri="{FF2B5EF4-FFF2-40B4-BE49-F238E27FC236}">
                <a16:creationId xmlns:a16="http://schemas.microsoft.com/office/drawing/2014/main" id="{86064922-F032-D53A-780C-DE4580E2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31" y="4235303"/>
            <a:ext cx="1808955" cy="5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SPOTV - Home | Facebook">
            <a:extLst>
              <a:ext uri="{FF2B5EF4-FFF2-40B4-BE49-F238E27FC236}">
                <a16:creationId xmlns:a16="http://schemas.microsoft.com/office/drawing/2014/main" id="{C9A8F034-608C-497E-C554-4FC4CA212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64" y="2679189"/>
            <a:ext cx="1128713" cy="112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일리카페_코리아 - Home | Facebook">
            <a:extLst>
              <a:ext uri="{FF2B5EF4-FFF2-40B4-BE49-F238E27FC236}">
                <a16:creationId xmlns:a16="http://schemas.microsoft.com/office/drawing/2014/main" id="{9DE94E16-2FDE-F00E-A1C0-1DA32927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673" y="2776731"/>
            <a:ext cx="1049341" cy="104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코스트코 - 나무위키">
            <a:extLst>
              <a:ext uri="{FF2B5EF4-FFF2-40B4-BE49-F238E27FC236}">
                <a16:creationId xmlns:a16="http://schemas.microsoft.com/office/drawing/2014/main" id="{236FB391-BAC8-91A4-3642-03637B2E1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71" y="4573560"/>
            <a:ext cx="1602011" cy="5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마켓컬리-내일의 장보기 – Apps bei Google Play">
            <a:extLst>
              <a:ext uri="{FF2B5EF4-FFF2-40B4-BE49-F238E27FC236}">
                <a16:creationId xmlns:a16="http://schemas.microsoft.com/office/drawing/2014/main" id="{50515B5A-6E32-9B7B-CE96-495AFB60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23" y="2775473"/>
            <a:ext cx="1050600" cy="10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6539ED-A18A-1905-9A55-F9FA6A8CD62F}"/>
              </a:ext>
            </a:extLst>
          </p:cNvPr>
          <p:cNvSpPr txBox="1"/>
          <p:nvPr/>
        </p:nvSpPr>
        <p:spPr>
          <a:xfrm>
            <a:off x="2513926" y="2121442"/>
            <a:ext cx="142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kumimoji="1" lang="ko-Kore-KR" altLang="en-US" sz="2400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비대학생</a:t>
            </a:r>
            <a:r>
              <a:rPr kumimoji="1" lang="en-US" altLang="en-US" sz="2400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  <a:endParaRPr kumimoji="1" lang="ko-Kore-KR" altLang="en-US" sz="2400" dirty="0">
              <a:solidFill>
                <a:schemeClr val="bg2">
                  <a:lumMod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EDD05-D7CA-B197-4B73-2E144FC03F92}"/>
              </a:ext>
            </a:extLst>
          </p:cNvPr>
          <p:cNvSpPr txBox="1"/>
          <p:nvPr/>
        </p:nvSpPr>
        <p:spPr>
          <a:xfrm>
            <a:off x="8324613" y="2010072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400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kumimoji="1" lang="ko-Kore-KR" altLang="en-US" sz="2400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대학생</a:t>
            </a:r>
            <a:r>
              <a:rPr kumimoji="1" lang="en-US" altLang="en-US" sz="2400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  <a:endParaRPr kumimoji="1" lang="ko-Kore-KR" altLang="en-US" sz="2400" dirty="0">
              <a:solidFill>
                <a:schemeClr val="bg2">
                  <a:lumMod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DF5C6-EC8D-4608-5075-741EBB5F7269}"/>
              </a:ext>
            </a:extLst>
          </p:cNvPr>
          <p:cNvSpPr txBox="1"/>
          <p:nvPr/>
        </p:nvSpPr>
        <p:spPr>
          <a:xfrm>
            <a:off x="398033" y="6252913"/>
            <a:ext cx="11346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50" dirty="0" smtClean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대학생들이 </a:t>
            </a:r>
            <a:r>
              <a:rPr lang="ko-KR" altLang="en-US" sz="2400" spc="-15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공유하는 라이프스타일을 </a:t>
            </a:r>
            <a:r>
              <a:rPr lang="ko-KR" altLang="en-US" sz="2400" spc="-150" dirty="0" smtClean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공략한</a:t>
            </a:r>
            <a:r>
              <a:rPr lang="en-US" altLang="ko-KR" sz="2400" spc="-150" dirty="0" smtClean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  <a:r>
              <a:rPr lang="en-US" altLang="ko-KR" sz="2400" spc="-15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400" spc="-150" dirty="0" smtClean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대학생에게 </a:t>
            </a:r>
            <a:r>
              <a:rPr lang="ko-KR" altLang="en-US" sz="2400" spc="-15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꼭 맞는 구독 </a:t>
            </a:r>
            <a:r>
              <a:rPr lang="ko-KR" altLang="en-US" sz="2400" spc="-150" dirty="0" smtClean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 필요</a:t>
            </a:r>
            <a:endParaRPr lang="ko-Kore-KR" altLang="en-US" sz="2400" spc="-15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026" name="Picture 2" descr="타다' 없이도 1兆 거뜬… 쏘카, IPO 노크 | Save Internet 뉴데일리">
            <a:extLst>
              <a:ext uri="{FF2B5EF4-FFF2-40B4-BE49-F238E27FC236}">
                <a16:creationId xmlns:a16="http://schemas.microsoft.com/office/drawing/2014/main" id="{125960F3-FEC3-94C3-5E73-CBAAFC774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5" b="27053"/>
          <a:stretch/>
        </p:blipFill>
        <p:spPr bwMode="auto">
          <a:xfrm>
            <a:off x="3492830" y="3911654"/>
            <a:ext cx="1428750" cy="66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A0FD90-E13C-EF2B-4053-40001CA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765" y="3981745"/>
            <a:ext cx="1080553" cy="108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코웨이 로고">
            <a:extLst>
              <a:ext uri="{FF2B5EF4-FFF2-40B4-BE49-F238E27FC236}">
                <a16:creationId xmlns:a16="http://schemas.microsoft.com/office/drawing/2014/main" id="{29A12681-8939-B608-472B-3AB7C36BF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30" y="4714539"/>
            <a:ext cx="1438243" cy="4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티몬 로고">
            <a:extLst>
              <a:ext uri="{FF2B5EF4-FFF2-40B4-BE49-F238E27FC236}">
                <a16:creationId xmlns:a16="http://schemas.microsoft.com/office/drawing/2014/main" id="{C75127CA-BFDF-722C-B99A-B73D90B9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314" y="3945354"/>
            <a:ext cx="1350923" cy="58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는 돌아가는 세탁기인가?, 런드리고 리브랜딩 - 디자인 나침반">
            <a:extLst>
              <a:ext uri="{FF2B5EF4-FFF2-40B4-BE49-F238E27FC236}">
                <a16:creationId xmlns:a16="http://schemas.microsoft.com/office/drawing/2014/main" id="{3F3CCC4B-F3E9-1B16-A6D0-41B0F9189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26" y="3002190"/>
            <a:ext cx="1043515" cy="58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031437" y="0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81525" y="122301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2822034" y="1010429"/>
            <a:ext cx="6547932" cy="119124"/>
          </a:xfrm>
          <a:prstGeom prst="rect">
            <a:avLst/>
          </a:prstGeom>
          <a:solidFill>
            <a:srgbClr val="FF454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3369131" y="2828836"/>
            <a:ext cx="5453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그렇다면</a:t>
            </a:r>
            <a:r>
              <a:rPr lang="en-US" altLang="ko-KR" sz="3600" b="1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600" b="1" dirty="0" smtClean="0">
                <a:solidFill>
                  <a:schemeClr val="bg1">
                    <a:lumMod val="8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대학생</a:t>
            </a:r>
            <a:r>
              <a:rPr lang="ko-KR" altLang="en-US" sz="3600" b="1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에게 필요한</a:t>
            </a:r>
            <a:endParaRPr lang="en-US" altLang="ko-KR" sz="3600" b="1" dirty="0" smtClean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구독서비스는</a:t>
            </a:r>
            <a:r>
              <a:rPr lang="en-US" altLang="ko-KR" sz="3600" b="1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en-US" sz="3600" b="1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3" t="13675" r="20513" b="78172"/>
          <a:stretch/>
        </p:blipFill>
        <p:spPr>
          <a:xfrm>
            <a:off x="7508837" y="3388658"/>
            <a:ext cx="1183342" cy="12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8147124" y="1154654"/>
            <a:ext cx="3858409" cy="5310692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0734" y="4961068"/>
            <a:ext cx="7196866" cy="16028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1492" y="2960141"/>
            <a:ext cx="7196866" cy="17732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58184" y="1140310"/>
            <a:ext cx="7196866" cy="16028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3797935" y="180199"/>
            <a:ext cx="4596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rgbClr val="1881D8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대학이 </a:t>
            </a:r>
            <a:r>
              <a:rPr lang="ko-KR" altLang="en-US" sz="4400" b="1" dirty="0">
                <a:solidFill>
                  <a:srgbClr val="1881D8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낯선 대학생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1C357-9DE1-4B27-A038-B586425D3E6F}"/>
              </a:ext>
            </a:extLst>
          </p:cNvPr>
          <p:cNvSpPr txBox="1"/>
          <p:nvPr/>
        </p:nvSpPr>
        <p:spPr>
          <a:xfrm>
            <a:off x="446521" y="5076162"/>
            <a:ext cx="6868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식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16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취업준비생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비대면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수업으로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복학할 때부터 적응이 어려웠어요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원래 다니던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학교랑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완전히 달라진 것 같고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같이 복학하는 친구들 보는 것도 어려우니까요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이제는 취업 준비도 하는 중인데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선배들한테 도움을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받기도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어려워지다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보니 지원 받을 수 있는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서비스나 멘토링 같은 게 더 필요해진 것 같아요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BDFAE-F164-4A74-8A47-A333D3F2EB54}"/>
              </a:ext>
            </a:extLst>
          </p:cNvPr>
          <p:cNvSpPr txBox="1"/>
          <p:nvPr/>
        </p:nvSpPr>
        <p:spPr>
          <a:xfrm>
            <a:off x="414247" y="1264319"/>
            <a:ext cx="697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박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영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 코로나 학번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대학생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코로나 때문에 선배들에게 제대로 도움을 받아본 적이 별로 없어요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새로운 과제나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공모전을 할 때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학생회에서 행사를 준비할 때도 무엇부터 준비해야할 지 막막할 때가 많아요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당장 위에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학번 선배들도 후배를 받아본 적이 없어서 제가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후배들이랑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뭔가를 할 때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도움 받기도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너무 어려운 것 같아요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9C7C9-B173-4D33-A727-EC236255C4D7}"/>
              </a:ext>
            </a:extLst>
          </p:cNvPr>
          <p:cNvSpPr txBox="1"/>
          <p:nvPr/>
        </p:nvSpPr>
        <p:spPr>
          <a:xfrm>
            <a:off x="425021" y="3046382"/>
            <a:ext cx="69224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22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새내기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기대하고 대학에 왔는데 막상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비대면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수업이 대부분이었어요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일주일에 한번만 학교를 가면 되어서 자취도 하지 않았는데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동아리나 학교생활을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안 하니까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다른 친구들보다 학교생활이 조금 어렵더라구요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그래서 뒤늦게 자취도 시작하고 했는데 학교 주변에 사는 사람들이 또 엄청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많지도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않아서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자취도 쉽지 않네요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혼자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쓸 만큼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뭘 사는 것도 어렵고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뭘 해먹기도 어려워서 지출도 너무 크고요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44100-785B-4E63-B783-4CDFB1862D6B}"/>
              </a:ext>
            </a:extLst>
          </p:cNvPr>
          <p:cNvSpPr txBox="1"/>
          <p:nvPr/>
        </p:nvSpPr>
        <p:spPr>
          <a:xfrm>
            <a:off x="8392160" y="1493480"/>
            <a:ext cx="3613375" cy="4594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이끌어 주는 선배의 부재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학교 생활 적응의 어려움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자취에 관한 걱정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복학 등 낯선 환경 변화가 </a:t>
            </a:r>
            <a:r>
              <a:rPr lang="ko-KR" altLang="en-US" b="1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어려워짐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어려워지는 취업 코칭과 멘토링 니즈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취준 관련 서비스 비용의 부담이 커짐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CAEFE6A-F68C-428A-BC32-11EFC660F515}"/>
              </a:ext>
            </a:extLst>
          </p:cNvPr>
          <p:cNvCxnSpPr/>
          <p:nvPr/>
        </p:nvCxnSpPr>
        <p:spPr>
          <a:xfrm>
            <a:off x="7794512" y="1133385"/>
            <a:ext cx="0" cy="52613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7" y="465184"/>
              <a:ext cx="166147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타겟 분석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39475" y="75304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41214" y="75304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6" t="28448" r="69016" b="64584"/>
          <a:stretch/>
        </p:blipFill>
        <p:spPr>
          <a:xfrm>
            <a:off x="10725376" y="618566"/>
            <a:ext cx="1194097" cy="11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8147124" y="1154654"/>
            <a:ext cx="3858409" cy="5310692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0734" y="4757196"/>
            <a:ext cx="7196866" cy="18067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1492" y="2960142"/>
            <a:ext cx="7196866" cy="16002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8184" y="1140310"/>
            <a:ext cx="7196866" cy="16028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2497100" y="180199"/>
            <a:ext cx="71978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rgbClr val="1881D8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기존 구독서비스에 대한 아쉬움</a:t>
            </a:r>
            <a:endParaRPr lang="ko-KR" altLang="en-US" sz="4400" b="1" dirty="0">
              <a:solidFill>
                <a:srgbClr val="1881D8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CAEFE6A-F68C-428A-BC32-11EFC660F515}"/>
              </a:ext>
            </a:extLst>
          </p:cNvPr>
          <p:cNvCxnSpPr/>
          <p:nvPr/>
        </p:nvCxnSpPr>
        <p:spPr>
          <a:xfrm>
            <a:off x="7794512" y="1133385"/>
            <a:ext cx="0" cy="52613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7" y="465184"/>
              <a:ext cx="166147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타겟 분석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77649" y="1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67586" y="86061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6" t="28448" r="69016" b="64584"/>
          <a:stretch/>
        </p:blipFill>
        <p:spPr>
          <a:xfrm>
            <a:off x="10725376" y="618566"/>
            <a:ext cx="1194097" cy="1194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F1C357-9DE1-4B27-A038-B586425D3E6F}"/>
              </a:ext>
            </a:extLst>
          </p:cNvPr>
          <p:cNvSpPr txBox="1"/>
          <p:nvPr/>
        </p:nvSpPr>
        <p:spPr>
          <a:xfrm>
            <a:off x="380340" y="3103341"/>
            <a:ext cx="70646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식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16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취업준비생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취업이나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강의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등등으로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이것저것 찾게 되는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서비스가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많은데 구독료가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너무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비싸요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학교랑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제휴가 안 된 서비스는 쓸 엄두가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안 나기도 하고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저렴하게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시작한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서비스 또한 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이탈하는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게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어렵기도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예를 들어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어도비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라이선스 혜택으로 가입을 했는데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자소서만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쓰고 해지하려고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했더니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위약금을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크게 요구해서 그냥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해지를 안하고 있답니다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BDFAE-F164-4A74-8A47-A333D3F2EB54}"/>
              </a:ext>
            </a:extLst>
          </p:cNvPr>
          <p:cNvSpPr txBox="1"/>
          <p:nvPr/>
        </p:nvSpPr>
        <p:spPr>
          <a:xfrm>
            <a:off x="349702" y="1232047"/>
            <a:ext cx="69870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18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복학생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복학해서 자취를 하는데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군대가기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보다 확실히 좋아졌어요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집 앞에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있는 마트보다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쿠팡같은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배송 서비스를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쓰는 게 편하니까요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문제는 필요한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만큼만 소량으로 구매하는 것보다 대용량이 저렴해서 대량으로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쟁여두듯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사게 되더라구요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집이 좁아서 불편하지만 돈을 아끼려면 어쩔 수 없긴 한데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자취생에게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딱 맞게 상품이 구성되면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좋을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거 같아요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9C7C9-B173-4D33-A727-EC236255C4D7}"/>
              </a:ext>
            </a:extLst>
          </p:cNvPr>
          <p:cNvSpPr txBox="1"/>
          <p:nvPr/>
        </p:nvSpPr>
        <p:spPr>
          <a:xfrm>
            <a:off x="381989" y="4846516"/>
            <a:ext cx="698700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 인턴십 중인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휴학생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잘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쓰다가도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막상 필요한 게 없으면 조금 아쉽더라구요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밀리의 서재를 구독했는데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그렇게 책이 많은데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전공서적이나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과제용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수업자료 책은 꼭 없더라구요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구독료도 지불하면서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 책을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구매해야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하니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너무 아깝죠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 팀플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인턴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동아리를 병행 중인데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미리캔버스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구독이 셰어가 안되다 보니 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PPT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혼자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덤탱이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써서 만드는 것도 억울해요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팀플하기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좋게 맞춰주면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좋겠어요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44100-785B-4E63-B783-4CDFB1862D6B}"/>
              </a:ext>
            </a:extLst>
          </p:cNvPr>
          <p:cNvSpPr txBox="1"/>
          <p:nvPr/>
        </p:nvSpPr>
        <p:spPr>
          <a:xfrm>
            <a:off x="8252305" y="1923968"/>
            <a:ext cx="372095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 전환과 이탈의 불편함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구독료에 관한 부담이 큼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이용할 수 있는 </a:t>
            </a:r>
            <a:r>
              <a:rPr lang="ko-KR" altLang="en-US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콘텐츠 풀의 </a:t>
            </a: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한계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자취생</a:t>
            </a:r>
            <a:r>
              <a:rPr lang="en-US" altLang="ko-KR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새내기에게 </a:t>
            </a:r>
            <a:r>
              <a:rPr lang="ko-KR" altLang="en-US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필요한 서비스 부재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대학생과 서비스가 맞아 떨어지지 </a:t>
            </a: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않음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2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8147124" y="1154654"/>
            <a:ext cx="3858409" cy="5310692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0734" y="4961068"/>
            <a:ext cx="7196866" cy="16028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1492" y="2960141"/>
            <a:ext cx="7196866" cy="17732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8184" y="1140310"/>
            <a:ext cx="7196866" cy="16028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2862584" y="180199"/>
            <a:ext cx="6466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rgbClr val="1881D8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이런 구독서비스가 필요해요</a:t>
            </a:r>
            <a:endParaRPr lang="ko-KR" altLang="en-US" sz="4400" b="1" dirty="0">
              <a:solidFill>
                <a:srgbClr val="1881D8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CAEFE6A-F68C-428A-BC32-11EFC660F515}"/>
              </a:ext>
            </a:extLst>
          </p:cNvPr>
          <p:cNvCxnSpPr/>
          <p:nvPr/>
        </p:nvCxnSpPr>
        <p:spPr>
          <a:xfrm>
            <a:off x="7794512" y="1133385"/>
            <a:ext cx="0" cy="52613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7" y="465184"/>
              <a:ext cx="166147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타겟 분석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86859" y="0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92684" y="112374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7548" r="59460" b="86332"/>
          <a:stretch/>
        </p:blipFill>
        <p:spPr>
          <a:xfrm>
            <a:off x="10748525" y="648181"/>
            <a:ext cx="1194097" cy="1048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F1C357-9DE1-4B27-A038-B586425D3E6F}"/>
              </a:ext>
            </a:extLst>
          </p:cNvPr>
          <p:cNvSpPr txBox="1"/>
          <p:nvPr/>
        </p:nvSpPr>
        <p:spPr>
          <a:xfrm>
            <a:off x="492796" y="3221914"/>
            <a:ext cx="679925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성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18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복학생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</a:p>
          <a:p>
            <a:pPr algn="just"/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사실 고정적으로 꼭 나가는 비용들이 있어요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 카페도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그렇고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동아리랑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 할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때는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 룸도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매달 쓰고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헬스장도 사실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구독이잖아요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전공서적이나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코인 노래방이나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피시방도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가는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사람은 계속 가니까요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그런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오프라인 서비스도 구독할 수 있으면 좋겠다는 생각은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 봤어요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BDFAE-F164-4A74-8A47-A333D3F2EB54}"/>
              </a:ext>
            </a:extLst>
          </p:cNvPr>
          <p:cNvSpPr txBox="1"/>
          <p:nvPr/>
        </p:nvSpPr>
        <p:spPr>
          <a:xfrm>
            <a:off x="439033" y="1244983"/>
            <a:ext cx="69108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박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영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코로나학번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대학생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</a:p>
          <a:p>
            <a:pPr algn="just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just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넷플릭스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디즈니플러스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유튜브 프리미엄 부터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무료 서비스까지 해서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 중인 서비스가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개가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넘어요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디플이랑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멜론은 없어도 될 거 같아서 얼마전에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해지했는데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구독이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은근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지출이 크더라구요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쓰는 만큼만</a:t>
            </a:r>
            <a:r>
              <a:rPr lang="en-US" altLang="ko-KR" sz="1400" b="1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보는 만큼만 비용이 나가거나 필요할 때만 쓸 수 있으면 좋겠다는 생각이 들었어요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9C7C9-B173-4D33-A727-EC236255C4D7}"/>
              </a:ext>
            </a:extLst>
          </p:cNvPr>
          <p:cNvSpPr txBox="1"/>
          <p:nvPr/>
        </p:nvSpPr>
        <p:spPr>
          <a:xfrm>
            <a:off x="485344" y="5036797"/>
            <a:ext cx="69456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&lt;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나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19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대학생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&gt;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필요할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때만 쓰는 구독서비스가 있으면 좋겠어요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얼마 전에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프로젝트에 필요한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서비스가 있어서 무료체험으로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 해 봤는데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써 보니까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나중에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사용하고 싶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다는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생각이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들더라구요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그래서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필요한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시즌마다 </a:t>
            </a:r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왔다갔다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할 수 있는 유연한 서비스가 있으면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좋겠어요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늘 잘 쓰는 서비스도 어쩌다 몇 주 안쓰면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해지할까 고민이 드니까요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744100-785B-4E63-B783-4CDFB1862D6B}"/>
              </a:ext>
            </a:extLst>
          </p:cNvPr>
          <p:cNvSpPr txBox="1"/>
          <p:nvPr/>
        </p:nvSpPr>
        <p:spPr>
          <a:xfrm>
            <a:off x="8414795" y="1537903"/>
            <a:ext cx="3286943" cy="499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 전환과 이탈의 간편화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구독료를 아낄 수 있는 서비스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이용할 수 있는 </a:t>
            </a:r>
            <a:r>
              <a:rPr lang="ko-KR" altLang="en-US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콘텐츠 풀의 </a:t>
            </a: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확장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자취생</a:t>
            </a:r>
            <a:r>
              <a:rPr lang="en-US" altLang="ko-KR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새내기 등에 맞는 적절한 서비스 </a:t>
            </a:r>
            <a:r>
              <a:rPr lang="ko-KR" altLang="en-US" b="1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큐레이션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친구들과 공유</a:t>
            </a:r>
            <a:r>
              <a:rPr lang="en-US" altLang="ko-KR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전공서적 등 </a:t>
            </a:r>
            <a:r>
              <a:rPr lang="ko-KR" altLang="en-US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대학생의</a:t>
            </a:r>
            <a:r>
              <a:rPr lang="en-US" altLang="ko-KR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필요</a:t>
            </a:r>
            <a:r>
              <a:rPr lang="ko-KR" altLang="en-US" b="1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에 </a:t>
            </a:r>
            <a:r>
              <a:rPr lang="ko-KR" altLang="en-US" b="1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맞춰진 서비스</a:t>
            </a:r>
            <a:endParaRPr lang="en-US" altLang="ko-KR" b="1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28466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2826515" y="936986"/>
            <a:ext cx="6538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Z</a:t>
            </a:r>
            <a:r>
              <a:rPr lang="ko-KR" altLang="en-US" sz="44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세대 대학생들이</a:t>
            </a:r>
            <a:r>
              <a:rPr lang="en-US" altLang="ko-KR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4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원하는</a:t>
            </a:r>
            <a:endParaRPr lang="en-US" altLang="ko-KR" sz="44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400" b="1" dirty="0" smtClean="0">
                <a:solidFill>
                  <a:srgbClr val="FF454B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구독 서비스</a:t>
            </a:r>
            <a:endParaRPr lang="ko-KR" altLang="en-US" sz="44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63076-D104-4E25-8F05-20492BFA116A}"/>
              </a:ext>
            </a:extLst>
          </p:cNvPr>
          <p:cNvSpPr txBox="1"/>
          <p:nvPr/>
        </p:nvSpPr>
        <p:spPr>
          <a:xfrm>
            <a:off x="4827864" y="428757"/>
            <a:ext cx="25362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타겟 인터뷰를 </a:t>
            </a:r>
            <a:r>
              <a:rPr lang="ko-KR" altLang="en-US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통해 찾아낸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7" y="465184"/>
              <a:ext cx="166147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인사이트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964082" y="2604303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64082" y="3164711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64082" y="3725119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64082" y="4285527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64082" y="4845935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64082" y="5406343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64082" y="5966749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F360CB-DAC9-4FB7-9CE6-D788E809A52F}"/>
              </a:ext>
            </a:extLst>
          </p:cNvPr>
          <p:cNvSpPr/>
          <p:nvPr/>
        </p:nvSpPr>
        <p:spPr>
          <a:xfrm>
            <a:off x="3032181" y="2656009"/>
            <a:ext cx="648452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대학생들은 각자의 형편에 맞는 서비스를 원함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가족보다 친구들과 공유하는 경우들이 많음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친구들과 더 많은 시간을 보냄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solidFill>
                <a:schemeClr val="bg2">
                  <a:lumMod val="2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 자취 학교생활에 어려움이 많고 관련 서비스를 필요로 함 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solidFill>
                <a:schemeClr val="bg2">
                  <a:lumMod val="25000"/>
                </a:schemeClr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학생 특수를 잘 누리고 싶어함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비용 등의 부담으로 탄력적이고 유연한 서비스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저렴한 서비스 희망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구독과 공유로 지출을 줄일 수 있다면 적극적으로 활용</a:t>
            </a:r>
            <a:endParaRPr lang="ko-KR" altLang="en-US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5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7" y="465184"/>
              <a:ext cx="166147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인사이트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2785640" y="3773346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74065" y="4340505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85640" y="4872941"/>
            <a:ext cx="6481824" cy="4166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2369659" y="2066096"/>
            <a:ext cx="745268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이들의 니즈에 맞춰 대학생의 일상에 딱 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맞아떨어지는</a:t>
            </a:r>
            <a:endParaRPr lang="en-US" altLang="ko-KR" sz="2400" b="1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특별한 </a:t>
            </a:r>
            <a:r>
              <a:rPr lang="ko-KR" altLang="en-US" sz="2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구독 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 제안</a:t>
            </a:r>
            <a:endParaRPr lang="en-US" altLang="ko-KR" sz="2400" b="1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학교 생활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 준비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자취 생활에 필수적인 구독 서비스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필요에 따라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등록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전환이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탄력적이고 유연한 서비스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비슷한 일상을 공유하는 친구들과 연결되는 서비스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99" y="775505"/>
            <a:ext cx="2838602" cy="11839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" t="928" r="88413" b="92952"/>
          <a:stretch/>
        </p:blipFill>
        <p:spPr>
          <a:xfrm>
            <a:off x="1928617" y="3692324"/>
            <a:ext cx="685308" cy="6018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9" t="815" r="69013" b="93065"/>
          <a:stretch/>
        </p:blipFill>
        <p:spPr>
          <a:xfrm>
            <a:off x="1976845" y="4261413"/>
            <a:ext cx="685308" cy="6018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9" t="815" r="49773" b="93065"/>
          <a:stretch/>
        </p:blipFill>
        <p:spPr>
          <a:xfrm>
            <a:off x="1999994" y="4840147"/>
            <a:ext cx="685308" cy="6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4108" y="1296365"/>
            <a:ext cx="11163784" cy="2858947"/>
          </a:xfrm>
          <a:prstGeom prst="rect">
            <a:avLst/>
          </a:prstGeom>
          <a:solidFill>
            <a:srgbClr val="FF454B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20514" y="5000262"/>
            <a:ext cx="5995686" cy="14121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8641"/>
          <a:stretch/>
        </p:blipFill>
        <p:spPr>
          <a:xfrm>
            <a:off x="3881642" y="1320763"/>
            <a:ext cx="4405569" cy="2011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2850440" y="5240281"/>
            <a:ext cx="6491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학교 생활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취업 준비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자취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까지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대학생활의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모든 것을 하나의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멤버십으로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000" spc="-150" dirty="0" smtClean="0">
                <a:solidFill>
                  <a:srgbClr val="FF45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친절한 </a:t>
            </a:r>
            <a:r>
              <a:rPr lang="ko-KR" altLang="en-US" sz="2000" spc="-150" dirty="0" err="1">
                <a:solidFill>
                  <a:srgbClr val="FF45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랜선</a:t>
            </a:r>
            <a:r>
              <a:rPr lang="ko-KR" altLang="en-US" sz="2000" spc="-150" dirty="0">
                <a:solidFill>
                  <a:srgbClr val="FF45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 smtClean="0">
                <a:solidFill>
                  <a:srgbClr val="FF45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선배 </a:t>
            </a:r>
            <a:r>
              <a:rPr lang="en-US" altLang="ko-KR" sz="2000" spc="-150" dirty="0" smtClean="0">
                <a:solidFill>
                  <a:srgbClr val="FF454B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CAM +</a:t>
            </a:r>
            <a:endParaRPr lang="ko-KR" altLang="en-US" sz="2000" spc="-150" dirty="0">
              <a:solidFill>
                <a:srgbClr val="FF454B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3583505" y="2954287"/>
            <a:ext cx="5024990" cy="94942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4400" b="1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슬기로운 대학생활</a:t>
            </a:r>
            <a:endParaRPr lang="en-US" altLang="ko-KR" sz="4400" b="1" dirty="0" smtClean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4224539" y="4636879"/>
            <a:ext cx="3787637" cy="461665"/>
          </a:xfrm>
          <a:prstGeom prst="rect">
            <a:avLst/>
          </a:prstGeom>
          <a:solidFill>
            <a:srgbClr val="FF9FA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5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나의 </a:t>
            </a:r>
            <a:r>
              <a:rPr lang="ko-KR" altLang="en-US" sz="1600" b="1" spc="-15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캠퍼스라이프에</a:t>
            </a:r>
            <a:r>
              <a:rPr lang="ko-KR" altLang="en-US" sz="1600" b="1" spc="-15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플러스</a:t>
            </a:r>
            <a:r>
              <a:rPr lang="en-US" altLang="ko-KR" sz="1600" b="1" spc="-15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b="1" spc="-15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유플러스</a:t>
            </a:r>
            <a:r>
              <a:rPr lang="ko-KR" altLang="en-US" sz="1600" b="1" spc="-15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1" spc="-15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Cam+</a:t>
            </a:r>
          </a:p>
        </p:txBody>
      </p:sp>
    </p:spTree>
    <p:extLst>
      <p:ext uri="{BB962C8B-B14F-4D97-AF65-F5344CB8AC3E}">
        <p14:creationId xmlns:p14="http://schemas.microsoft.com/office/powerpoint/2010/main" val="155165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864017" y="4667853"/>
            <a:ext cx="6463966" cy="1533525"/>
            <a:chOff x="2824147" y="4667853"/>
            <a:chExt cx="6463966" cy="1533525"/>
          </a:xfrm>
        </p:grpSpPr>
        <p:sp>
          <p:nvSpPr>
            <p:cNvPr id="10" name="사각형: 둥근 모서리 41">
              <a:extLst>
                <a:ext uri="{FF2B5EF4-FFF2-40B4-BE49-F238E27FC236}">
                  <a16:creationId xmlns:a16="http://schemas.microsoft.com/office/drawing/2014/main" id="{DA2D9742-62C3-CA4F-C189-18E8724D4305}"/>
                </a:ext>
              </a:extLst>
            </p:cNvPr>
            <p:cNvSpPr/>
            <p:nvPr/>
          </p:nvSpPr>
          <p:spPr>
            <a:xfrm>
              <a:off x="2824147" y="4667853"/>
              <a:ext cx="2846471" cy="15335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454B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팀플 및 과제</a:t>
              </a:r>
              <a:endParaRPr lang="en-US" altLang="ko-KR" sz="2000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해피캠퍼스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멤버십과 </a:t>
              </a: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스터디카페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공간 구독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2" name="사각형: 둥근 모서리 43">
              <a:extLst>
                <a:ext uri="{FF2B5EF4-FFF2-40B4-BE49-F238E27FC236}">
                  <a16:creationId xmlns:a16="http://schemas.microsoft.com/office/drawing/2014/main" id="{17EF9B81-D07F-C39B-3946-426EA787D753}"/>
                </a:ext>
              </a:extLst>
            </p:cNvPr>
            <p:cNvSpPr/>
            <p:nvPr/>
          </p:nvSpPr>
          <p:spPr>
            <a:xfrm>
              <a:off x="6441642" y="4667853"/>
              <a:ext cx="2846471" cy="15335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자소서와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면접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취업 준비를 돕는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랜선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멘토 서비스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72572" y="4784203"/>
              <a:ext cx="1765561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454B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취업 준비</a:t>
              </a:r>
              <a:endParaRPr lang="en-US" altLang="ko-KR" sz="2000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1"/>
            <a:ext cx="12192000" cy="1261640"/>
          </a:xfrm>
          <a:prstGeom prst="rect">
            <a:avLst/>
          </a:prstGeom>
          <a:solidFill>
            <a:srgbClr val="FF454B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055270" y="2709605"/>
            <a:ext cx="10081461" cy="1545766"/>
            <a:chOff x="1045745" y="2651732"/>
            <a:chExt cx="10081461" cy="1545766"/>
          </a:xfrm>
        </p:grpSpPr>
        <p:sp>
          <p:nvSpPr>
            <p:cNvPr id="8" name="사각형: 둥근 모서리 37">
              <a:extLst>
                <a:ext uri="{FF2B5EF4-FFF2-40B4-BE49-F238E27FC236}">
                  <a16:creationId xmlns:a16="http://schemas.microsoft.com/office/drawing/2014/main" id="{C6F9C1D6-9020-BFDE-65BF-3EC59A20D2AF}"/>
                </a:ext>
              </a:extLst>
            </p:cNvPr>
            <p:cNvSpPr/>
            <p:nvPr/>
          </p:nvSpPr>
          <p:spPr>
            <a:xfrm>
              <a:off x="8280735" y="2651732"/>
              <a:ext cx="2846471" cy="15335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454B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전공 서적</a:t>
              </a:r>
              <a:endParaRPr lang="en-US" altLang="ko-KR" sz="2000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전공 서적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및 수업 교재 고민을 해결해 줄 출판물 구독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9" name="사각형: 둥근 모서리 40">
              <a:extLst>
                <a:ext uri="{FF2B5EF4-FFF2-40B4-BE49-F238E27FC236}">
                  <a16:creationId xmlns:a16="http://schemas.microsoft.com/office/drawing/2014/main" id="{93967D45-A95F-A1B6-02D3-8D5096345ABD}"/>
                </a:ext>
              </a:extLst>
            </p:cNvPr>
            <p:cNvSpPr/>
            <p:nvPr/>
          </p:nvSpPr>
          <p:spPr>
            <a:xfrm>
              <a:off x="4663240" y="2651732"/>
              <a:ext cx="2846471" cy="15335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통학러들을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위한 통학 시간 활용 습관 및 학습 콘텐츠 서비스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1" name="사각형: 둥근 모서리 42">
              <a:extLst>
                <a:ext uri="{FF2B5EF4-FFF2-40B4-BE49-F238E27FC236}">
                  <a16:creationId xmlns:a16="http://schemas.microsoft.com/office/drawing/2014/main" id="{2CF5F9C4-35D0-0F25-3DE4-A1633C943A91}"/>
                </a:ext>
              </a:extLst>
            </p:cNvPr>
            <p:cNvSpPr/>
            <p:nvPr/>
          </p:nvSpPr>
          <p:spPr>
            <a:xfrm>
              <a:off x="1045745" y="2651732"/>
              <a:ext cx="2846471" cy="15335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rgbClr val="FF454B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</a:t>
              </a:r>
              <a:r>
                <a:rPr lang="ko-KR" altLang="en-US" sz="2000" b="1" dirty="0" smtClean="0">
                  <a:solidFill>
                    <a:srgbClr val="FF454B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인 가구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자취러를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위한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인 가구 맞춤형 생필품 정기 배송 서비스 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Ex) 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오늘의 집</a:t>
              </a: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sz="1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와이즐리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4273" y="2777682"/>
              <a:ext cx="1781175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454B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통학 시간</a:t>
              </a:r>
              <a:endParaRPr lang="en-US" altLang="ko-KR" sz="2000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435FD5-B653-4840-8367-A68D22E741E0}"/>
                </a:ext>
              </a:extLst>
            </p:cNvPr>
            <p:cNvSpPr txBox="1"/>
            <p:nvPr/>
          </p:nvSpPr>
          <p:spPr>
            <a:xfrm>
              <a:off x="8577320" y="3951277"/>
              <a:ext cx="2305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(</a:t>
              </a:r>
              <a:r>
                <a:rPr lang="en-US" altLang="ko-KR" sz="10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Z</a:t>
              </a:r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세대 </a:t>
              </a:r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70% </a:t>
              </a:r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출판물 구독 서비스 </a:t>
              </a:r>
              <a:r>
                <a:rPr lang="ko-KR" altLang="en-US" sz="10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필요</a:t>
              </a:r>
              <a:r>
                <a:rPr lang="en-US" altLang="ko-KR" sz="1000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)</a:t>
              </a:r>
              <a:endPara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0564EF-BA12-4E3F-9DBF-E46D61571EF9}"/>
              </a:ext>
            </a:extLst>
          </p:cNvPr>
          <p:cNvSpPr/>
          <p:nvPr/>
        </p:nvSpPr>
        <p:spPr>
          <a:xfrm>
            <a:off x="1854391" y="1563175"/>
            <a:ext cx="84369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슬기로운 </a:t>
            </a:r>
            <a:r>
              <a:rPr lang="ko-KR" altLang="en-US" sz="4400" b="1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대학생활을 위한</a:t>
            </a:r>
            <a:r>
              <a:rPr lang="ko-KR" altLang="en-US" sz="4400" b="1" dirty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4400" b="1" dirty="0" err="1">
                <a:solidFill>
                  <a:schemeClr val="bg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랜선</a:t>
            </a:r>
            <a:r>
              <a:rPr lang="ko-KR" altLang="en-US" sz="4400" b="1" dirty="0">
                <a:solidFill>
                  <a:schemeClr val="bg2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선배</a:t>
            </a:r>
            <a:endParaRPr lang="en-US" altLang="ko-KR" sz="4400" b="1" dirty="0">
              <a:solidFill>
                <a:schemeClr val="bg2">
                  <a:lumMod val="7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컨셉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05462" y="1377387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91753" y="1407091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540" y="222255"/>
            <a:ext cx="1846683" cy="117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7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176304" y="2349661"/>
            <a:ext cx="4687747" cy="41784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815390"/>
            <a:ext cx="192505" cy="3323912"/>
          </a:xfrm>
          <a:prstGeom prst="rect">
            <a:avLst/>
          </a:prstGeom>
          <a:solidFill>
            <a:srgbClr val="FF4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35FD5-B653-4840-8367-A68D22E741E0}"/>
              </a:ext>
            </a:extLst>
          </p:cNvPr>
          <p:cNvSpPr txBox="1"/>
          <p:nvPr/>
        </p:nvSpPr>
        <p:spPr>
          <a:xfrm>
            <a:off x="467139" y="2665544"/>
            <a:ext cx="589776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1/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동기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선후배와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함께하는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구독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공유로 비용의 장벽을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낮춤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2/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제휴를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통해 고객이 느낄 수 있는 비용적 부담은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최소화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3/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서비스들은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 많은 고객들을 만날 수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있도록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4/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다크넛지에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염증을 느끼는 대학생을 위한 유연한 서비스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5/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합리적인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소비를 추구하는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Z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세대에게 맞는 탄력적인 서비스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6/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다양한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라이프스타일과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시즌별로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달라지는 대학생들의 일상 </a:t>
            </a: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7/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방학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휴학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인턴 등 시즌에 맞는 테마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큐레이션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600230" y="2406671"/>
            <a:ext cx="3992114" cy="4071306"/>
            <a:chOff x="7634954" y="2302499"/>
            <a:chExt cx="3992114" cy="407130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870511-7328-4F37-AA14-91E0E3220DC0}"/>
                </a:ext>
              </a:extLst>
            </p:cNvPr>
            <p:cNvSpPr/>
            <p:nvPr/>
          </p:nvSpPr>
          <p:spPr>
            <a:xfrm>
              <a:off x="7634954" y="3335985"/>
              <a:ext cx="115971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[Notion]</a:t>
              </a:r>
            </a:p>
            <a:p>
              <a:pPr algn="ctr"/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대학생 인증 시</a:t>
              </a:r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프로요금제 무료</a:t>
              </a:r>
              <a:endPara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1026" name="Picture 2" descr="협업 및 생산성 앱 '노션', 한국어 버전 정식 출시 – 사이언스모니터 | The Science Monitor">
              <a:extLst>
                <a:ext uri="{FF2B5EF4-FFF2-40B4-BE49-F238E27FC236}">
                  <a16:creationId xmlns:a16="http://schemas.microsoft.com/office/drawing/2014/main" id="{54DD6DAE-5924-408A-8129-00ACE757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0002" y="2466372"/>
              <a:ext cx="869613" cy="869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pp Store에서 제공하는 NAVER VIBE (바이브)">
              <a:extLst>
                <a:ext uri="{FF2B5EF4-FFF2-40B4-BE49-F238E27FC236}">
                  <a16:creationId xmlns:a16="http://schemas.microsoft.com/office/drawing/2014/main" id="{CA18617B-B00A-48F8-892C-24B99CF9D5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250" y1="44762" x2="59500" y2="56032"/>
                          <a14:foregroundMark x1="55417" y1="26349" x2="37250" y2="60635"/>
                          <a14:foregroundMark x1="37250" y1="60635" x2="38167" y2="67778"/>
                          <a14:foregroundMark x1="56583" y1="64603" x2="52000" y2="67143"/>
                          <a14:foregroundMark x1="52000" y1="67143" x2="48000" y2="62222"/>
                          <a14:foregroundMark x1="48000" y1="62222" x2="44917" y2="49048"/>
                          <a14:foregroundMark x1="44917" y1="49048" x2="45250" y2="38413"/>
                          <a14:foregroundMark x1="45250" y1="38413" x2="48583" y2="31587"/>
                          <a14:foregroundMark x1="48583" y1="31587" x2="55417" y2="55397"/>
                          <a14:foregroundMark x1="55417" y1="55397" x2="53583" y2="73175"/>
                          <a14:foregroundMark x1="53583" y1="73175" x2="48333" y2="73333"/>
                          <a14:foregroundMark x1="48333" y1="73333" x2="41333" y2="64762"/>
                          <a14:foregroundMark x1="41333" y1="64762" x2="38500" y2="49365"/>
                          <a14:foregroundMark x1="38500" y1="49365" x2="42833" y2="39841"/>
                          <a14:foregroundMark x1="42833" y1="39841" x2="57583" y2="39365"/>
                          <a14:foregroundMark x1="57583" y1="39365" x2="67000" y2="49048"/>
                          <a14:foregroundMark x1="67000" y1="49048" x2="67917" y2="58413"/>
                          <a14:foregroundMark x1="67917" y1="58413" x2="61250" y2="54762"/>
                          <a14:foregroundMark x1="61250" y1="54762" x2="54250" y2="45873"/>
                          <a14:foregroundMark x1="54250" y1="45873" x2="53583" y2="44286"/>
                          <a14:foregroundMark x1="57667" y1="65556" x2="50500" y2="60794"/>
                          <a14:foregroundMark x1="50500" y1="60794" x2="43667" y2="50159"/>
                          <a14:foregroundMark x1="43667" y1="50159" x2="39583" y2="36825"/>
                          <a14:foregroundMark x1="39583" y1="36825" x2="40750" y2="24603"/>
                          <a14:foregroundMark x1="40750" y1="24603" x2="44167" y2="19048"/>
                          <a14:foregroundMark x1="44167" y1="19048" x2="45333" y2="18254"/>
                          <a14:foregroundMark x1="61167" y1="28571" x2="41750" y2="27937"/>
                          <a14:foregroundMark x1="47333" y1="35714" x2="43833" y2="56667"/>
                          <a14:foregroundMark x1="43833" y1="56667" x2="43167" y2="52063"/>
                          <a14:foregroundMark x1="43833" y1="31270" x2="47417" y2="75397"/>
                          <a14:foregroundMark x1="47417" y1="75397" x2="48000" y2="74762"/>
                          <a14:foregroundMark x1="49250" y1="31429" x2="51500" y2="84603"/>
                          <a14:foregroundMark x1="51500" y1="84603" x2="52083" y2="80794"/>
                          <a14:foregroundMark x1="55500" y1="38571" x2="56583" y2="76825"/>
                          <a14:foregroundMark x1="56583" y1="76825" x2="57917" y2="80476"/>
                          <a14:foregroundMark x1="60833" y1="50317" x2="60833" y2="59683"/>
                          <a14:foregroundMark x1="60833" y1="59683" x2="61833" y2="62063"/>
                          <a14:foregroundMark x1="60583" y1="39048" x2="58250" y2="67778"/>
                          <a14:foregroundMark x1="58250" y1="67778" x2="58417" y2="70317"/>
                          <a14:foregroundMark x1="61750" y1="35714" x2="55417" y2="48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5424" y="2302499"/>
              <a:ext cx="2280683" cy="119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47FE0A-C7ED-4C5F-A403-8B948A778930}"/>
                </a:ext>
              </a:extLst>
            </p:cNvPr>
            <p:cNvSpPr/>
            <p:nvPr/>
          </p:nvSpPr>
          <p:spPr>
            <a:xfrm>
              <a:off x="8939713" y="3335985"/>
              <a:ext cx="13001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[</a:t>
              </a:r>
              <a:r>
                <a:rPr lang="ko-KR" altLang="en-US" sz="10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바이브</a:t>
              </a:r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]</a:t>
              </a:r>
            </a:p>
            <a:p>
              <a:pPr algn="ctr"/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대학생 인증 시</a:t>
              </a:r>
              <a:endPara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할인 요금제 혜택</a:t>
              </a:r>
              <a:endPara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1030" name="Picture 6" descr="링키드 - 드디어 마침내 비로소 한국에 애플tv 상륙!!! 지금 링키드에서 파티원과 함께 공유해 보세요!... | Facebook">
              <a:extLst>
                <a:ext uri="{FF2B5EF4-FFF2-40B4-BE49-F238E27FC236}">
                  <a16:creationId xmlns:a16="http://schemas.microsoft.com/office/drawing/2014/main" id="{27366824-BBCC-4ECA-8EEE-8E6E1156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2188" y="2511707"/>
              <a:ext cx="824280" cy="82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E69C15-EA79-4764-8189-45A6D95C994B}"/>
                </a:ext>
              </a:extLst>
            </p:cNvPr>
            <p:cNvSpPr/>
            <p:nvPr/>
          </p:nvSpPr>
          <p:spPr>
            <a:xfrm>
              <a:off x="10326924" y="3347560"/>
              <a:ext cx="13001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[</a:t>
              </a:r>
              <a:r>
                <a:rPr lang="ko-KR" altLang="en-US" sz="10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링키드</a:t>
              </a:r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]</a:t>
              </a:r>
            </a:p>
            <a:p>
              <a:pPr algn="ctr"/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구독 공유 플랫폼</a:t>
              </a:r>
              <a:endPara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계정전달</a:t>
              </a:r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/</a:t>
              </a:r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권한초대</a:t>
              </a:r>
              <a:endPara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1032" name="Picture 8" descr="티빙 이어 시리즈온까지&quot; 네이버플러스 멤버십은 韓 콘텐츠 프리패스 &lt; 인프라 &lt; 뉴스 &lt; 기사본문 - 테크M">
              <a:extLst>
                <a:ext uri="{FF2B5EF4-FFF2-40B4-BE49-F238E27FC236}">
                  <a16:creationId xmlns:a16="http://schemas.microsoft.com/office/drawing/2014/main" id="{9EF38F44-6BEA-4DEE-A21C-4D98FBE44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0554" y="4103175"/>
              <a:ext cx="1763002" cy="1647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0595598-0E91-4552-A3EB-349610C120E3}"/>
                </a:ext>
              </a:extLst>
            </p:cNvPr>
            <p:cNvSpPr/>
            <p:nvPr/>
          </p:nvSpPr>
          <p:spPr>
            <a:xfrm>
              <a:off x="7733390" y="5819807"/>
              <a:ext cx="176300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[</a:t>
              </a:r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네이버 플러스 멤버십</a:t>
              </a:r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]</a:t>
              </a:r>
            </a:p>
            <a:p>
              <a:pPr algn="ctr"/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매달 필요한 콘텐츠 </a:t>
              </a:r>
              <a:r>
                <a:rPr lang="ko-KR" altLang="en-US" sz="10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서비스전환하며</a:t>
              </a:r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선택 가능</a:t>
              </a:r>
              <a:endPara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53A932-8573-4CDD-8860-B2C517A3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41083" y="4103175"/>
              <a:ext cx="1611152" cy="164718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0FEF5F-38F8-4DBF-98AE-70710026E1E3}"/>
                </a:ext>
              </a:extLst>
            </p:cNvPr>
            <p:cNvSpPr/>
            <p:nvPr/>
          </p:nvSpPr>
          <p:spPr>
            <a:xfrm>
              <a:off x="9695709" y="5819807"/>
              <a:ext cx="191020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[</a:t>
              </a:r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구독관리 서비스 </a:t>
              </a:r>
              <a:r>
                <a:rPr lang="ko-KR" altLang="en-US" sz="1000" dirty="0" err="1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왓섭</a:t>
              </a:r>
              <a:r>
                <a:rPr lang="en-US" altLang="ko-KR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]</a:t>
              </a:r>
            </a:p>
            <a:p>
              <a:pPr algn="ctr"/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매달 지출되는 구독현황 알림</a:t>
              </a:r>
              <a:endPara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/>
              <a:r>
                <a:rPr lang="ko-KR" altLang="en-US" sz="10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간편 해지 등 서비스 지원</a:t>
              </a:r>
              <a:endPara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0564EF-BA12-4E3F-9DBF-E46D61571EF9}"/>
              </a:ext>
            </a:extLst>
          </p:cNvPr>
          <p:cNvSpPr/>
          <p:nvPr/>
        </p:nvSpPr>
        <p:spPr>
          <a:xfrm>
            <a:off x="3058951" y="533028"/>
            <a:ext cx="607409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슬기로운 </a:t>
            </a:r>
            <a:r>
              <a:rPr lang="ko-KR" altLang="en-US" sz="4400" b="1" dirty="0" err="1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구독생활을</a:t>
            </a:r>
            <a:r>
              <a:rPr lang="ko-KR" altLang="en-US" sz="4400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위한</a:t>
            </a:r>
            <a:endParaRPr lang="en-US" altLang="ko-KR" sz="4400" b="1" dirty="0">
              <a:solidFill>
                <a:srgbClr val="FF454B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/>
            <a:r>
              <a:rPr lang="ko-KR" altLang="en-US" sz="4400" b="1" dirty="0" smtClean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유연한 </a:t>
            </a:r>
            <a:r>
              <a:rPr lang="ko-KR" altLang="en-US" sz="4400" b="1" dirty="0" err="1" smtClean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구독서비스</a:t>
            </a:r>
            <a:endParaRPr lang="en-US" altLang="ko-KR" sz="4400" b="1" dirty="0">
              <a:solidFill>
                <a:srgbClr val="FF454B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컨셉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74506" y="671332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57434" y="747333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3212811" y="2017428"/>
            <a:ext cx="5789529" cy="100740"/>
          </a:xfrm>
          <a:prstGeom prst="rect">
            <a:avLst/>
          </a:prstGeom>
          <a:solidFill>
            <a:srgbClr val="FF454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3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0" y="5262664"/>
            <a:ext cx="12192000" cy="1670177"/>
          </a:xfrm>
          <a:prstGeom prst="rect">
            <a:avLst/>
          </a:prstGeom>
          <a:solidFill>
            <a:srgbClr val="188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4865F5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018D6E-E637-DE15-03DC-2E4FBB1D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17" y="282102"/>
            <a:ext cx="3197967" cy="912475"/>
          </a:xfrm>
        </p:spPr>
        <p:txBody>
          <a:bodyPr/>
          <a:lstStyle/>
          <a:p>
            <a:pPr algn="ctr"/>
            <a:r>
              <a:rPr kumimoji="1" lang="ko-KR" altLang="en-US" dirty="0" smtClean="0">
                <a:solidFill>
                  <a:srgbClr val="1881D8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구독의 시대</a:t>
            </a:r>
            <a:endParaRPr kumimoji="1" lang="ko-Kore-KR" altLang="en-US" dirty="0">
              <a:solidFill>
                <a:srgbClr val="1881D8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7FD42EC-AF8D-E43A-3348-65E3D50CF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8419" y="1862354"/>
            <a:ext cx="2781300" cy="3200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8A091E-ACAB-A53B-C407-0344693FACC6}"/>
              </a:ext>
            </a:extLst>
          </p:cNvPr>
          <p:cNvSpPr txBox="1"/>
          <p:nvPr/>
        </p:nvSpPr>
        <p:spPr>
          <a:xfrm>
            <a:off x="681312" y="4965478"/>
            <a:ext cx="325839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ore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ore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https://www.ezyeconomy.com/news/articleView.html?idxno=113040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1FB2C-6AE0-7052-E6F0-29526D87B4AC}"/>
              </a:ext>
            </a:extLst>
          </p:cNvPr>
          <p:cNvSpPr txBox="1"/>
          <p:nvPr/>
        </p:nvSpPr>
        <p:spPr>
          <a:xfrm>
            <a:off x="827227" y="1463680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kumimoji="1"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구독서비스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이용률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52BA26-5641-4D03-DE48-F9634BC2C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1852626"/>
            <a:ext cx="40513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9F8043-9ECA-1B66-F664-31285B813236}"/>
              </a:ext>
            </a:extLst>
          </p:cNvPr>
          <p:cNvSpPr txBox="1"/>
          <p:nvPr/>
        </p:nvSpPr>
        <p:spPr>
          <a:xfrm>
            <a:off x="4705351" y="1453951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kumimoji="1"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구독서비스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이용 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개수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EB0F61-A93F-9CEC-1AAB-522E920EF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979" y="1881809"/>
            <a:ext cx="2844800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B3BFA7-9D24-77FD-5F99-EF5749A0B091}"/>
              </a:ext>
            </a:extLst>
          </p:cNvPr>
          <p:cNvSpPr txBox="1"/>
          <p:nvPr/>
        </p:nvSpPr>
        <p:spPr>
          <a:xfrm>
            <a:off x="8192132" y="1400809"/>
            <a:ext cx="372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Q. </a:t>
            </a:r>
            <a:r>
              <a:rPr kumimoji="1"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구독서비스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사용 전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후를 비교하여  삶이 </a:t>
            </a:r>
            <a:r>
              <a:rPr kumimoji="1"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윤택해졌나요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1A102-76AC-9570-E120-E34BBFBF092C}"/>
              </a:ext>
            </a:extLst>
          </p:cNvPr>
          <p:cNvSpPr txBox="1"/>
          <p:nvPr/>
        </p:nvSpPr>
        <p:spPr>
          <a:xfrm>
            <a:off x="461369" y="5561674"/>
            <a:ext cx="112692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구독의 시대</a:t>
            </a:r>
            <a:r>
              <a:rPr kumimoji="1" lang="en-US" altLang="ko-KR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라고 불릴 만큼 </a:t>
            </a:r>
            <a:r>
              <a:rPr kumimoji="1" lang="ko-Kore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응답자</a:t>
            </a:r>
            <a:r>
              <a:rPr kumimoji="1" lang="ko-KR" altLang="en-US" sz="2400" spc="-15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kumimoji="1" lang="en-US" altLang="ko-KR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 중 </a:t>
            </a:r>
            <a:r>
              <a:rPr kumimoji="1" lang="en-US" altLang="ko-KR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명이 구독 서비스를 이용</a:t>
            </a:r>
            <a:r>
              <a:rPr kumimoji="1" lang="en-US" altLang="ko-KR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  <a:p>
            <a:pPr algn="ctr"/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 중 실제로 구독서비스를 사용한 후 삶이 </a:t>
            </a:r>
            <a:r>
              <a:rPr kumimoji="1" lang="ko-KR" altLang="en-US" sz="2400" spc="-15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윤택해졌다고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응답한 사람이 약 </a:t>
            </a:r>
            <a:r>
              <a:rPr kumimoji="1" lang="en-US" altLang="ko-KR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70%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</a:t>
            </a:r>
            <a:r>
              <a:rPr kumimoji="1" lang="en-US" altLang="ko-KR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  <a:r>
              <a:rPr kumimoji="1" lang="ko-KR" altLang="en-US" sz="2400" spc="-15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kumimoji="1" lang="ko-KR" altLang="en-US" sz="2400" spc="-150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구독서비스에 대해 긍정적으로 바라보고 있는 실제 사용자들</a:t>
            </a:r>
            <a:endParaRPr kumimoji="1" lang="ko-Kore-KR" altLang="en-US" sz="2400" spc="-150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kumimoji="1" lang="en-US" altLang="ko-KR" sz="2000" spc="-150" dirty="0" smtClean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9592" y="184825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7488" y="214008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4844171" y="1092943"/>
            <a:ext cx="2558577" cy="103559"/>
          </a:xfrm>
          <a:prstGeom prst="rect">
            <a:avLst/>
          </a:prstGeom>
          <a:solidFill>
            <a:srgbClr val="1881D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18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1DB58F-EB4D-9754-2127-19ACAB30D828}"/>
              </a:ext>
            </a:extLst>
          </p:cNvPr>
          <p:cNvSpPr/>
          <p:nvPr/>
        </p:nvSpPr>
        <p:spPr>
          <a:xfrm>
            <a:off x="8451538" y="-2"/>
            <a:ext cx="3740461" cy="2285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F99D9-494F-B00A-06C5-862D039817A9}"/>
              </a:ext>
            </a:extLst>
          </p:cNvPr>
          <p:cNvSpPr/>
          <p:nvPr/>
        </p:nvSpPr>
        <p:spPr>
          <a:xfrm>
            <a:off x="4711078" y="2285997"/>
            <a:ext cx="7480921" cy="2286003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959262-779F-B6E9-C666-C64D10BEB555}"/>
              </a:ext>
            </a:extLst>
          </p:cNvPr>
          <p:cNvSpPr/>
          <p:nvPr/>
        </p:nvSpPr>
        <p:spPr>
          <a:xfrm>
            <a:off x="4711078" y="-2"/>
            <a:ext cx="3740461" cy="2285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373814-090E-0C61-F3B4-2405B8ACBD7A}"/>
              </a:ext>
            </a:extLst>
          </p:cNvPr>
          <p:cNvSpPr/>
          <p:nvPr/>
        </p:nvSpPr>
        <p:spPr>
          <a:xfrm>
            <a:off x="4711078" y="4571996"/>
            <a:ext cx="3740461" cy="2286005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7A1227-27B9-E841-EF72-D73EB597C7F3}"/>
              </a:ext>
            </a:extLst>
          </p:cNvPr>
          <p:cNvSpPr/>
          <p:nvPr/>
        </p:nvSpPr>
        <p:spPr>
          <a:xfrm>
            <a:off x="8451539" y="4574426"/>
            <a:ext cx="3740461" cy="2286005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0441800-CDE7-2DE3-27CC-0C5CB4CC0131}"/>
              </a:ext>
            </a:extLst>
          </p:cNvPr>
          <p:cNvSpPr txBox="1">
            <a:spLocks/>
          </p:cNvSpPr>
          <p:nvPr/>
        </p:nvSpPr>
        <p:spPr>
          <a:xfrm>
            <a:off x="162044" y="1960338"/>
            <a:ext cx="2500131" cy="443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8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01</a:t>
            </a:r>
            <a:r>
              <a:rPr lang="en-US" altLang="ko-KR" sz="44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학습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024891-3857-577E-70AF-10D5609AB838}"/>
              </a:ext>
            </a:extLst>
          </p:cNvPr>
          <p:cNvSpPr txBox="1"/>
          <p:nvPr/>
        </p:nvSpPr>
        <p:spPr>
          <a:xfrm>
            <a:off x="4948397" y="777002"/>
            <a:ext cx="33853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전공도서 구입 시 할인된 가격으로 구매 가능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30,000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 이상 구매 시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50%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할인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(30.000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 까지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D8731-80A5-2FEB-5066-AAD5B742F69B}"/>
              </a:ext>
            </a:extLst>
          </p:cNvPr>
          <p:cNvSpPr txBox="1"/>
          <p:nvPr/>
        </p:nvSpPr>
        <p:spPr>
          <a:xfrm>
            <a:off x="6027826" y="155421"/>
            <a:ext cx="124095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서적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026" name="Picture 2" descr="서점]교보문고 로고 jpg,png,ai : 네이버 블로그">
            <a:extLst>
              <a:ext uri="{FF2B5EF4-FFF2-40B4-BE49-F238E27FC236}">
                <a16:creationId xmlns:a16="http://schemas.microsoft.com/office/drawing/2014/main" id="{40341032-E607-30CB-DE53-79D3F861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059" y="1324797"/>
            <a:ext cx="1058364" cy="10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월말세일] 042호 온라인 서점 (하)">
            <a:extLst>
              <a:ext uri="{FF2B5EF4-FFF2-40B4-BE49-F238E27FC236}">
                <a16:creationId xmlns:a16="http://schemas.microsoft.com/office/drawing/2014/main" id="{0FEAD79C-1580-BF1D-325F-F453BFF78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780" y="1337560"/>
            <a:ext cx="1167811" cy="8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E207735-515F-3471-730F-ED7E308A0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30" y="1464041"/>
            <a:ext cx="566082" cy="6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A2EAB-546D-0071-8658-CB5E6B4F437D}"/>
              </a:ext>
            </a:extLst>
          </p:cNvPr>
          <p:cNvSpPr txBox="1"/>
          <p:nvPr/>
        </p:nvSpPr>
        <p:spPr>
          <a:xfrm>
            <a:off x="8729814" y="799913"/>
            <a:ext cx="318391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체그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멤버십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약 월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20,000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해피캠퍼스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레포트월드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레포트샵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10,000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포인트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7C183C-B303-0407-5F95-E2B75AF246F7}"/>
              </a:ext>
            </a:extLst>
          </p:cNvPr>
          <p:cNvSpPr txBox="1"/>
          <p:nvPr/>
        </p:nvSpPr>
        <p:spPr>
          <a:xfrm>
            <a:off x="9867353" y="187746"/>
            <a:ext cx="87052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과제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510600-BDBC-1539-0C67-479FD4A235B5}"/>
              </a:ext>
            </a:extLst>
          </p:cNvPr>
          <p:cNvSpPr txBox="1"/>
          <p:nvPr/>
        </p:nvSpPr>
        <p:spPr>
          <a:xfrm>
            <a:off x="6638300" y="3084296"/>
            <a:ext cx="34924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한달동안 특정 브랜드의 전국 지점 이용 가능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월회원권 구입 시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30,000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 할인 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랭스터디카페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서울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경기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41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비허밍스터디카페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전국적으로 분포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78668-3CFD-819F-57EC-6E1371DAF25B}"/>
              </a:ext>
            </a:extLst>
          </p:cNvPr>
          <p:cNvSpPr txBox="1"/>
          <p:nvPr/>
        </p:nvSpPr>
        <p:spPr>
          <a:xfrm>
            <a:off x="7111176" y="2549487"/>
            <a:ext cx="266731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스터디 카페</a:t>
            </a:r>
            <a:r>
              <a:rPr lang="en-US" altLang="ko-KR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b="1" dirty="0" err="1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스터디룸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9EEA65-F65A-83C6-CB4C-BD9EDDE3D404}"/>
              </a:ext>
            </a:extLst>
          </p:cNvPr>
          <p:cNvSpPr txBox="1"/>
          <p:nvPr/>
        </p:nvSpPr>
        <p:spPr>
          <a:xfrm>
            <a:off x="4827241" y="5401453"/>
            <a:ext cx="34924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미리캔버스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13,400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어도비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(23,100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C0401C-542C-EFFB-7B42-61EDE9DFBA28}"/>
              </a:ext>
            </a:extLst>
          </p:cNvPr>
          <p:cNvSpPr txBox="1"/>
          <p:nvPr/>
        </p:nvSpPr>
        <p:spPr>
          <a:xfrm>
            <a:off x="5247653" y="4828017"/>
            <a:ext cx="266731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대외활동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7602D-96BD-2075-51C7-3111A072E816}"/>
              </a:ext>
            </a:extLst>
          </p:cNvPr>
          <p:cNvSpPr txBox="1"/>
          <p:nvPr/>
        </p:nvSpPr>
        <p:spPr>
          <a:xfrm>
            <a:off x="8614915" y="5367043"/>
            <a:ext cx="35770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롱블랙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(4,900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sz="1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퍼블리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16,900</a:t>
            </a:r>
            <a:r>
              <a:rPr lang="ko-KR" altLang="en-US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캐릿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en-US" altLang="ko-KR" sz="1100" b="1" i="0" dirty="0">
                <a:solidFill>
                  <a:srgbClr val="202124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8,900</a:t>
            </a:r>
            <a:r>
              <a:rPr lang="ko-KR" altLang="en-US" sz="1100" b="1" i="0" dirty="0">
                <a:solidFill>
                  <a:srgbClr val="202124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b="1" i="0" dirty="0">
                <a:solidFill>
                  <a:srgbClr val="202124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sz="1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뉴닉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100" b="1" i="0" dirty="0">
                <a:solidFill>
                  <a:srgbClr val="202124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 </a:t>
            </a:r>
            <a:r>
              <a:rPr lang="en-US" altLang="ko-KR" sz="1100" b="1" i="0" dirty="0">
                <a:solidFill>
                  <a:srgbClr val="202124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7,900</a:t>
            </a:r>
            <a:r>
              <a:rPr lang="ko-KR" altLang="en-US" sz="1100" b="1" i="0" dirty="0">
                <a:solidFill>
                  <a:srgbClr val="202124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b="1" i="0" dirty="0">
                <a:solidFill>
                  <a:srgbClr val="202124"/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E3875D-8B47-DADF-05FB-C8C5E0C15621}"/>
              </a:ext>
            </a:extLst>
          </p:cNvPr>
          <p:cNvSpPr txBox="1"/>
          <p:nvPr/>
        </p:nvSpPr>
        <p:spPr>
          <a:xfrm>
            <a:off x="9034295" y="4828017"/>
            <a:ext cx="266731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뉴스레터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Picture 2" descr="Chegg is hiring for the profile of Subject Matter Expert - Physical  Chemistry |Apply before 02 Aug 2022">
            <a:extLst>
              <a:ext uri="{FF2B5EF4-FFF2-40B4-BE49-F238E27FC236}">
                <a16:creationId xmlns:a16="http://schemas.microsoft.com/office/drawing/2014/main" id="{B5987ACE-3873-66F0-2DC2-5C8D8FBF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51" y="1541813"/>
            <a:ext cx="1092911" cy="48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랭스터디카페전북대점">
            <a:extLst>
              <a:ext uri="{FF2B5EF4-FFF2-40B4-BE49-F238E27FC236}">
                <a16:creationId xmlns:a16="http://schemas.microsoft.com/office/drawing/2014/main" id="{22A0C604-FEC2-4856-1B12-5ACEB4DB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719" y="3666915"/>
            <a:ext cx="616563" cy="6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비허밍스터디카페 화순점">
            <a:extLst>
              <a:ext uri="{FF2B5EF4-FFF2-40B4-BE49-F238E27FC236}">
                <a16:creationId xmlns:a16="http://schemas.microsoft.com/office/drawing/2014/main" id="{D6606EF3-CA4C-226C-84EA-F31B8E555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606" y="3673875"/>
            <a:ext cx="616563" cy="6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캐릿 Careet">
            <a:extLst>
              <a:ext uri="{FF2B5EF4-FFF2-40B4-BE49-F238E27FC236}">
                <a16:creationId xmlns:a16="http://schemas.microsoft.com/office/drawing/2014/main" id="{35F8F8E6-1D36-B412-11B5-CE5128AFA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9" r="24050" b="23810"/>
          <a:stretch/>
        </p:blipFill>
        <p:spPr bwMode="auto">
          <a:xfrm>
            <a:off x="10317583" y="6145561"/>
            <a:ext cx="637161" cy="5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뉴닉 NEWNEEK">
            <a:extLst>
              <a:ext uri="{FF2B5EF4-FFF2-40B4-BE49-F238E27FC236}">
                <a16:creationId xmlns:a16="http://schemas.microsoft.com/office/drawing/2014/main" id="{28DFD9CB-9C0A-992A-B2C0-4CBDD4CC6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r="20427"/>
          <a:stretch/>
        </p:blipFill>
        <p:spPr bwMode="auto">
          <a:xfrm>
            <a:off x="11160261" y="6087948"/>
            <a:ext cx="666079" cy="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해피캠퍼스 - Home | Facebook">
            <a:extLst>
              <a:ext uri="{FF2B5EF4-FFF2-40B4-BE49-F238E27FC236}">
                <a16:creationId xmlns:a16="http://schemas.microsoft.com/office/drawing/2014/main" id="{F5B4D74C-1EE3-43CA-0A90-6C2103D98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616" y="1474135"/>
            <a:ext cx="567917" cy="5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롱블랙의 브런치">
            <a:extLst>
              <a:ext uri="{FF2B5EF4-FFF2-40B4-BE49-F238E27FC236}">
                <a16:creationId xmlns:a16="http://schemas.microsoft.com/office/drawing/2014/main" id="{0D45C52F-4CDF-C2FF-0C9C-CB9E998C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946" y="6073072"/>
            <a:ext cx="586182" cy="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4751623-A739-9FE1-CB96-3233545EBB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9" t="29968" r="39542" b="26726"/>
          <a:stretch/>
        </p:blipFill>
        <p:spPr>
          <a:xfrm>
            <a:off x="8664722" y="5889448"/>
            <a:ext cx="873270" cy="9685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E19264F-C385-C090-180C-08616BE66E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46" y="5557767"/>
            <a:ext cx="1512527" cy="1512527"/>
          </a:xfrm>
          <a:prstGeom prst="rect">
            <a:avLst/>
          </a:prstGeom>
        </p:spPr>
      </p:pic>
      <p:pic>
        <p:nvPicPr>
          <p:cNvPr id="24" name="Picture 8" descr="어도비코리아 - YouTube">
            <a:extLst>
              <a:ext uri="{FF2B5EF4-FFF2-40B4-BE49-F238E27FC236}">
                <a16:creationId xmlns:a16="http://schemas.microsoft.com/office/drawing/2014/main" id="{6E4EDDEC-B41F-AA81-7DEF-C2AE1D69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65" y="6082009"/>
            <a:ext cx="567463" cy="5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소개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247760"/>
            <a:ext cx="2934703" cy="18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1DB58F-EB4D-9754-2127-19ACAB30D828}"/>
              </a:ext>
            </a:extLst>
          </p:cNvPr>
          <p:cNvSpPr/>
          <p:nvPr/>
        </p:nvSpPr>
        <p:spPr>
          <a:xfrm>
            <a:off x="8451538" y="-2"/>
            <a:ext cx="3740461" cy="2285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F99D9-494F-B00A-06C5-862D039817A9}"/>
              </a:ext>
            </a:extLst>
          </p:cNvPr>
          <p:cNvSpPr/>
          <p:nvPr/>
        </p:nvSpPr>
        <p:spPr>
          <a:xfrm>
            <a:off x="4711078" y="2285997"/>
            <a:ext cx="7480921" cy="2286003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959262-779F-B6E9-C666-C64D10BEB555}"/>
              </a:ext>
            </a:extLst>
          </p:cNvPr>
          <p:cNvSpPr/>
          <p:nvPr/>
        </p:nvSpPr>
        <p:spPr>
          <a:xfrm>
            <a:off x="4711078" y="-2"/>
            <a:ext cx="3740461" cy="2285999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373814-090E-0C61-F3B4-2405B8ACBD7A}"/>
              </a:ext>
            </a:extLst>
          </p:cNvPr>
          <p:cNvSpPr/>
          <p:nvPr/>
        </p:nvSpPr>
        <p:spPr>
          <a:xfrm>
            <a:off x="4711078" y="4571996"/>
            <a:ext cx="3740461" cy="2286005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7A1227-27B9-E841-EF72-D73EB597C7F3}"/>
              </a:ext>
            </a:extLst>
          </p:cNvPr>
          <p:cNvSpPr/>
          <p:nvPr/>
        </p:nvSpPr>
        <p:spPr>
          <a:xfrm>
            <a:off x="8451539" y="4571995"/>
            <a:ext cx="3740461" cy="2286005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024891-3857-577E-70AF-10D5609AB838}"/>
              </a:ext>
            </a:extLst>
          </p:cNvPr>
          <p:cNvSpPr txBox="1"/>
          <p:nvPr/>
        </p:nvSpPr>
        <p:spPr>
          <a:xfrm>
            <a:off x="5071163" y="789339"/>
            <a:ext cx="30202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숨고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클래스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101, </a:t>
            </a: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인프런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등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19,900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 무제한 프리패스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(12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개월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D8731-80A5-2FEB-5066-AAD5B742F69B}"/>
              </a:ext>
            </a:extLst>
          </p:cNvPr>
          <p:cNvSpPr txBox="1"/>
          <p:nvPr/>
        </p:nvSpPr>
        <p:spPr>
          <a:xfrm>
            <a:off x="5951192" y="195804"/>
            <a:ext cx="157941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온라인 강의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7C183C-B303-0407-5F95-E2B75AF246F7}"/>
              </a:ext>
            </a:extLst>
          </p:cNvPr>
          <p:cNvSpPr txBox="1"/>
          <p:nvPr/>
        </p:nvSpPr>
        <p:spPr>
          <a:xfrm>
            <a:off x="9684815" y="218953"/>
            <a:ext cx="127060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기업 정보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510600-BDBC-1539-0C67-479FD4A235B5}"/>
              </a:ext>
            </a:extLst>
          </p:cNvPr>
          <p:cNvSpPr txBox="1"/>
          <p:nvPr/>
        </p:nvSpPr>
        <p:spPr>
          <a:xfrm>
            <a:off x="6754047" y="3153744"/>
            <a:ext cx="34924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코멘토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월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10,900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원티드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플러스 월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9,900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78668-3CFD-819F-57EC-6E1371DAF25B}"/>
              </a:ext>
            </a:extLst>
          </p:cNvPr>
          <p:cNvSpPr txBox="1"/>
          <p:nvPr/>
        </p:nvSpPr>
        <p:spPr>
          <a:xfrm>
            <a:off x="7122751" y="2549488"/>
            <a:ext cx="266731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멘토링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9EEA65-F65A-83C6-CB4C-BD9EDDE3D404}"/>
              </a:ext>
            </a:extLst>
          </p:cNvPr>
          <p:cNvSpPr txBox="1"/>
          <p:nvPr/>
        </p:nvSpPr>
        <p:spPr>
          <a:xfrm>
            <a:off x="4835102" y="5486370"/>
            <a:ext cx="34924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457 DEEP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39,000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C0401C-542C-EFFB-7B42-61EDE9DFBA28}"/>
              </a:ext>
            </a:extLst>
          </p:cNvPr>
          <p:cNvSpPr txBox="1"/>
          <p:nvPr/>
        </p:nvSpPr>
        <p:spPr>
          <a:xfrm>
            <a:off x="5247653" y="4828017"/>
            <a:ext cx="266731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서류</a:t>
            </a:r>
            <a:r>
              <a:rPr lang="en-US" altLang="ko-KR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면접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7602D-96BD-2075-51C7-3111A072E816}"/>
              </a:ext>
            </a:extLst>
          </p:cNvPr>
          <p:cNvSpPr txBox="1"/>
          <p:nvPr/>
        </p:nvSpPr>
        <p:spPr>
          <a:xfrm>
            <a:off x="8621743" y="5457234"/>
            <a:ext cx="34924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구공구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월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9,900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endParaRPr lang="en-US" altLang="ko-KR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E3875D-8B47-DADF-05FB-C8C5E0C15621}"/>
              </a:ext>
            </a:extLst>
          </p:cNvPr>
          <p:cNvSpPr txBox="1"/>
          <p:nvPr/>
        </p:nvSpPr>
        <p:spPr>
          <a:xfrm>
            <a:off x="8999571" y="4828017"/>
            <a:ext cx="266731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공무원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052" name="Picture 4" descr="티비티 파트너스">
            <a:extLst>
              <a:ext uri="{FF2B5EF4-FFF2-40B4-BE49-F238E27FC236}">
                <a16:creationId xmlns:a16="http://schemas.microsoft.com/office/drawing/2014/main" id="{EB78E189-971E-EFA1-0311-161927186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0" b="39790"/>
          <a:stretch/>
        </p:blipFill>
        <p:spPr bwMode="auto">
          <a:xfrm>
            <a:off x="4608549" y="1318347"/>
            <a:ext cx="1802947" cy="5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클래스101">
            <a:extLst>
              <a:ext uri="{FF2B5EF4-FFF2-40B4-BE49-F238E27FC236}">
                <a16:creationId xmlns:a16="http://schemas.microsoft.com/office/drawing/2014/main" id="{7747DABE-B6C7-9A1E-E3A6-0CC88A5D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03" y="1903397"/>
            <a:ext cx="1229036" cy="1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채용] 프론트엔드 개발자 (React / VanillaJS) (경력) - 인프런 | 스토리">
            <a:extLst>
              <a:ext uri="{FF2B5EF4-FFF2-40B4-BE49-F238E27FC236}">
                <a16:creationId xmlns:a16="http://schemas.microsoft.com/office/drawing/2014/main" id="{480882A4-E9AD-4FEC-CCC2-7F9D6036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95" y="1483963"/>
            <a:ext cx="1503468" cy="27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4755F7-DB95-96C7-BA4C-092A01AE03B1}"/>
              </a:ext>
            </a:extLst>
          </p:cNvPr>
          <p:cNvSpPr txBox="1"/>
          <p:nvPr/>
        </p:nvSpPr>
        <p:spPr>
          <a:xfrm>
            <a:off x="8811623" y="750884"/>
            <a:ext cx="302029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잡플래닛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월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11,900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1F7F75A8-6E7B-16AA-DD95-000C2B46B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44" y="3838556"/>
            <a:ext cx="2163156" cy="51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원티드 고객센터">
            <a:extLst>
              <a:ext uri="{FF2B5EF4-FFF2-40B4-BE49-F238E27FC236}">
                <a16:creationId xmlns:a16="http://schemas.microsoft.com/office/drawing/2014/main" id="{9FABB908-D9DA-BF41-9CE7-5B82413C2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208" y="3940737"/>
            <a:ext cx="1980226" cy="3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CACA9-62C0-6A78-1C0B-5B96D8D90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657" y="6146102"/>
            <a:ext cx="1435302" cy="4729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715828-0FCF-5201-FD1C-1A24CEFA52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7" t="6967" r="12571" b="10384"/>
          <a:stretch/>
        </p:blipFill>
        <p:spPr>
          <a:xfrm>
            <a:off x="10056728" y="6021793"/>
            <a:ext cx="668020" cy="673101"/>
          </a:xfrm>
          <a:prstGeom prst="ellipse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2E268A-6669-50A6-EE58-E4AB5E8B62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70" y="1440137"/>
            <a:ext cx="2750134" cy="606033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소개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60441800-CDE7-2DE3-27CC-0C5CB4CC0131}"/>
              </a:ext>
            </a:extLst>
          </p:cNvPr>
          <p:cNvSpPr txBox="1">
            <a:spLocks/>
          </p:cNvSpPr>
          <p:nvPr/>
        </p:nvSpPr>
        <p:spPr>
          <a:xfrm>
            <a:off x="196768" y="2006637"/>
            <a:ext cx="2685327" cy="443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8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</a:t>
            </a:r>
            <a:r>
              <a:rPr lang="en-US" altLang="ko-KR" sz="44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취업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247760"/>
            <a:ext cx="2934703" cy="18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0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9DF99D9-494F-B00A-06C5-862D039817A9}"/>
              </a:ext>
            </a:extLst>
          </p:cNvPr>
          <p:cNvSpPr/>
          <p:nvPr/>
        </p:nvSpPr>
        <p:spPr>
          <a:xfrm>
            <a:off x="4711078" y="2285997"/>
            <a:ext cx="7480921" cy="2286003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510600-BDBC-1539-0C67-479FD4A235B5}"/>
              </a:ext>
            </a:extLst>
          </p:cNvPr>
          <p:cNvSpPr txBox="1"/>
          <p:nvPr/>
        </p:nvSpPr>
        <p:spPr>
          <a:xfrm>
            <a:off x="6823495" y="3049572"/>
            <a:ext cx="34924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따릉이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(5,000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/ </a:t>
            </a:r>
            <a:r>
              <a:rPr lang="ko-KR" altLang="en-US" sz="1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전동킥보드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스윙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– 12,9000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78668-3CFD-819F-57EC-6E1371DAF25B}"/>
              </a:ext>
            </a:extLst>
          </p:cNvPr>
          <p:cNvSpPr txBox="1"/>
          <p:nvPr/>
        </p:nvSpPr>
        <p:spPr>
          <a:xfrm>
            <a:off x="7157474" y="2491616"/>
            <a:ext cx="266731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이동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29E30F-5EE5-5195-F273-42A82DF5ECA5}"/>
              </a:ext>
            </a:extLst>
          </p:cNvPr>
          <p:cNvSpPr/>
          <p:nvPr/>
        </p:nvSpPr>
        <p:spPr>
          <a:xfrm>
            <a:off x="4711077" y="-4"/>
            <a:ext cx="7480921" cy="2286003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DCA677-1B12-A787-7083-7A2F43E11C68}"/>
              </a:ext>
            </a:extLst>
          </p:cNvPr>
          <p:cNvSpPr/>
          <p:nvPr/>
        </p:nvSpPr>
        <p:spPr>
          <a:xfrm>
            <a:off x="4711076" y="4576495"/>
            <a:ext cx="7480921" cy="2286003"/>
          </a:xfrm>
          <a:prstGeom prst="rect">
            <a:avLst/>
          </a:prstGeom>
          <a:solidFill>
            <a:schemeClr val="bg1"/>
          </a:solidFill>
          <a:ln w="1905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8B706-5886-4240-4ECE-5689EE294136}"/>
              </a:ext>
            </a:extLst>
          </p:cNvPr>
          <p:cNvSpPr txBox="1"/>
          <p:nvPr/>
        </p:nvSpPr>
        <p:spPr>
          <a:xfrm>
            <a:off x="6823495" y="751987"/>
            <a:ext cx="34924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집꾸미기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오늘의집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30,000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포인트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+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적립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EEFEF-C14A-F981-D642-0C043E1EAF5A}"/>
              </a:ext>
            </a:extLst>
          </p:cNvPr>
          <p:cNvSpPr txBox="1"/>
          <p:nvPr/>
        </p:nvSpPr>
        <p:spPr>
          <a:xfrm>
            <a:off x="7157475" y="168660"/>
            <a:ext cx="266731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인테리어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10F27-D038-6037-18EF-9D21B1FCF561}"/>
              </a:ext>
            </a:extLst>
          </p:cNvPr>
          <p:cNvSpPr txBox="1"/>
          <p:nvPr/>
        </p:nvSpPr>
        <p:spPr>
          <a:xfrm>
            <a:off x="6707748" y="5286687"/>
            <a:ext cx="34924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속옷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</a:t>
            </a:r>
            <a:r>
              <a:rPr lang="ko-KR" altLang="en-US" sz="11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월간가슴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9,900</a:t>
            </a:r>
            <a:r>
              <a:rPr lang="ko-KR" altLang="en-US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sz="1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와이즐리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4ABAF-98A7-8D33-18D0-8C39A8F5ACB2}"/>
              </a:ext>
            </a:extLst>
          </p:cNvPr>
          <p:cNvSpPr txBox="1"/>
          <p:nvPr/>
        </p:nvSpPr>
        <p:spPr>
          <a:xfrm>
            <a:off x="7215349" y="4721043"/>
            <a:ext cx="266731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생필품</a:t>
            </a:r>
            <a:endParaRPr lang="en-US" altLang="ko-KR" sz="1800" b="1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074" name="Picture 2" descr="집꾸미기 - Home | Facebook">
            <a:extLst>
              <a:ext uri="{FF2B5EF4-FFF2-40B4-BE49-F238E27FC236}">
                <a16:creationId xmlns:a16="http://schemas.microsoft.com/office/drawing/2014/main" id="{110302B2-A622-4BF3-22B7-D697988E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34" y="1285628"/>
            <a:ext cx="735670" cy="73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오늘의집 - 라이프스타일 슈퍼앱 - Apps on Google Play">
            <a:extLst>
              <a:ext uri="{FF2B5EF4-FFF2-40B4-BE49-F238E27FC236}">
                <a16:creationId xmlns:a16="http://schemas.microsoft.com/office/drawing/2014/main" id="{B42EB046-3DAF-0FD7-2034-E262F2C2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75" y="1285629"/>
            <a:ext cx="735670" cy="73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서울자전거 따릉이 (Seoul Public Bike) - Google Play 앱">
            <a:extLst>
              <a:ext uri="{FF2B5EF4-FFF2-40B4-BE49-F238E27FC236}">
                <a16:creationId xmlns:a16="http://schemas.microsoft.com/office/drawing/2014/main" id="{BD24058D-D23C-647F-18D4-6020AB9C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921" y="3518704"/>
            <a:ext cx="957965" cy="9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더스윙">
            <a:extLst>
              <a:ext uri="{FF2B5EF4-FFF2-40B4-BE49-F238E27FC236}">
                <a16:creationId xmlns:a16="http://schemas.microsoft.com/office/drawing/2014/main" id="{F4617C47-6EA5-B29A-40A6-CD197FE96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937" y="3550321"/>
            <a:ext cx="1002521" cy="9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와이즐리컴퍼니(주)] [와이즐리] 스타트업 정규직 CS 고객센터 상담원 모집 - 사람인">
            <a:extLst>
              <a:ext uri="{FF2B5EF4-FFF2-40B4-BE49-F238E27FC236}">
                <a16:creationId xmlns:a16="http://schemas.microsoft.com/office/drawing/2014/main" id="{76EE562E-0D28-7F3E-0A1C-8EF974261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39" y="5855552"/>
            <a:ext cx="1808315" cy="5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F57E18-5BA3-CD3D-6615-D7D52281F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750" y="5569786"/>
            <a:ext cx="1799744" cy="118404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소개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0441800-CDE7-2DE3-27CC-0C5CB4CC0131}"/>
              </a:ext>
            </a:extLst>
          </p:cNvPr>
          <p:cNvSpPr txBox="1">
            <a:spLocks/>
          </p:cNvSpPr>
          <p:nvPr/>
        </p:nvSpPr>
        <p:spPr>
          <a:xfrm>
            <a:off x="115746" y="1971913"/>
            <a:ext cx="2905246" cy="443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8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</a:t>
            </a:r>
            <a:r>
              <a:rPr lang="en-US" altLang="ko-KR" sz="44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생활</a:t>
            </a:r>
            <a:endParaRPr lang="ko-KR" altLang="en-US" sz="3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247760"/>
            <a:ext cx="2934703" cy="18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881363" y="1332823"/>
            <a:ext cx="10429275" cy="1753784"/>
            <a:chOff x="950882" y="1332823"/>
            <a:chExt cx="10429275" cy="175378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C29E30F-5EE5-5195-F273-42A82DF5ECA5}"/>
                </a:ext>
              </a:extLst>
            </p:cNvPr>
            <p:cNvSpPr/>
            <p:nvPr/>
          </p:nvSpPr>
          <p:spPr>
            <a:xfrm>
              <a:off x="950882" y="1369770"/>
              <a:ext cx="3311947" cy="171683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A8B706-5886-4240-4ECE-5689EE294136}"/>
                </a:ext>
              </a:extLst>
            </p:cNvPr>
            <p:cNvSpPr txBox="1"/>
            <p:nvPr/>
          </p:nvSpPr>
          <p:spPr>
            <a:xfrm>
              <a:off x="1215182" y="2382785"/>
              <a:ext cx="278334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월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\29,900</a:t>
              </a:r>
              <a:endPara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F436406-EAEA-91A3-71F9-468D1074282D}"/>
                </a:ext>
              </a:extLst>
            </p:cNvPr>
            <p:cNvSpPr/>
            <p:nvPr/>
          </p:nvSpPr>
          <p:spPr>
            <a:xfrm>
              <a:off x="4509546" y="1332823"/>
              <a:ext cx="3311947" cy="17168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6F771BD-7B06-6786-62D2-DDA5E66CA834}"/>
                </a:ext>
              </a:extLst>
            </p:cNvPr>
            <p:cNvSpPr/>
            <p:nvPr/>
          </p:nvSpPr>
          <p:spPr>
            <a:xfrm>
              <a:off x="8068210" y="1332823"/>
              <a:ext cx="3311947" cy="1716837"/>
            </a:xfrm>
            <a:prstGeom prst="roundRect">
              <a:avLst/>
            </a:prstGeom>
            <a:noFill/>
            <a:ln w="1905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3E0955-3E47-6401-1F4A-61A52A168FA3}"/>
                </a:ext>
              </a:extLst>
            </p:cNvPr>
            <p:cNvSpPr txBox="1"/>
            <p:nvPr/>
          </p:nvSpPr>
          <p:spPr>
            <a:xfrm>
              <a:off x="1273201" y="1815322"/>
              <a:ext cx="2783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별 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3</a:t>
              </a: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개까지 마음대로 골라 구독하세요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매달 다른 서비스를 구독할 수 있습니다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  <a:endPara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5B29C1-670E-8C62-8A18-EBAF9D4C0130}"/>
                </a:ext>
              </a:extLst>
            </p:cNvPr>
            <p:cNvSpPr txBox="1"/>
            <p:nvPr/>
          </p:nvSpPr>
          <p:spPr>
            <a:xfrm>
              <a:off x="4831862" y="2382785"/>
              <a:ext cx="278334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월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\49,900</a:t>
              </a:r>
              <a:endPara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74F63D-7EE0-A8EF-1F8C-C336C9723005}"/>
                </a:ext>
              </a:extLst>
            </p:cNvPr>
            <p:cNvSpPr txBox="1"/>
            <p:nvPr/>
          </p:nvSpPr>
          <p:spPr>
            <a:xfrm>
              <a:off x="4889881" y="1815322"/>
              <a:ext cx="2783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별 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5</a:t>
              </a: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개까지 마음대로 골라 구독하세요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매달 다른 서비스를 구독할 수 있습니다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  <a:endPara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0693E6-5804-6F68-6FBD-9AA686566DAF}"/>
                </a:ext>
              </a:extLst>
            </p:cNvPr>
            <p:cNvSpPr txBox="1"/>
            <p:nvPr/>
          </p:nvSpPr>
          <p:spPr>
            <a:xfrm>
              <a:off x="8332513" y="2371128"/>
              <a:ext cx="278334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월 </a:t>
              </a:r>
              <a:r>
                <a:rPr lang="en-US" altLang="ko-KR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\69,900</a:t>
              </a:r>
              <a:endPara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0EB331-CEDA-E3C1-7B24-2A960467B1F0}"/>
                </a:ext>
              </a:extLst>
            </p:cNvPr>
            <p:cNvSpPr txBox="1"/>
            <p:nvPr/>
          </p:nvSpPr>
          <p:spPr>
            <a:xfrm>
              <a:off x="8390532" y="1803665"/>
              <a:ext cx="27833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별 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7</a:t>
              </a: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개까지 마음대로 골라 구독하세요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매달 다른 서비스를 구독할 수 있습니다</a:t>
              </a:r>
              <a:r>
                <a:rPr lang="en-US" altLang="ko-KR" sz="11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  <a:endPara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DDC4FA-C157-2029-20B9-7A0B793AA8AD}"/>
              </a:ext>
            </a:extLst>
          </p:cNvPr>
          <p:cNvSpPr txBox="1"/>
          <p:nvPr/>
        </p:nvSpPr>
        <p:spPr>
          <a:xfrm>
            <a:off x="5368860" y="1070003"/>
            <a:ext cx="145428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Premium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5BD6D8-5E6C-9A46-EF05-277604EB085C}"/>
              </a:ext>
            </a:extLst>
          </p:cNvPr>
          <p:cNvSpPr txBox="1"/>
          <p:nvPr/>
        </p:nvSpPr>
        <p:spPr>
          <a:xfrm>
            <a:off x="1942397" y="1081577"/>
            <a:ext cx="1124893" cy="5078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Basic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E7AC4A-83C5-0FBD-C16B-CE5F90F6EC8D}"/>
              </a:ext>
            </a:extLst>
          </p:cNvPr>
          <p:cNvSpPr txBox="1"/>
          <p:nvPr/>
        </p:nvSpPr>
        <p:spPr>
          <a:xfrm>
            <a:off x="9002353" y="1070003"/>
            <a:ext cx="1380137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Optimum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77889" y="3277694"/>
            <a:ext cx="10927033" cy="3404702"/>
            <a:chOff x="524188" y="3370292"/>
            <a:chExt cx="10927033" cy="3404702"/>
          </a:xfrm>
        </p:grpSpPr>
        <p:sp>
          <p:nvSpPr>
            <p:cNvPr id="64" name="사각형: 둥근 모서리 3">
              <a:extLst>
                <a:ext uri="{FF2B5EF4-FFF2-40B4-BE49-F238E27FC236}">
                  <a16:creationId xmlns:a16="http://schemas.microsoft.com/office/drawing/2014/main" id="{DF436406-EAEA-91A3-71F9-468D1074282D}"/>
                </a:ext>
              </a:extLst>
            </p:cNvPr>
            <p:cNvSpPr/>
            <p:nvPr/>
          </p:nvSpPr>
          <p:spPr>
            <a:xfrm>
              <a:off x="973480" y="5793128"/>
              <a:ext cx="10477741" cy="9375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3">
              <a:extLst>
                <a:ext uri="{FF2B5EF4-FFF2-40B4-BE49-F238E27FC236}">
                  <a16:creationId xmlns:a16="http://schemas.microsoft.com/office/drawing/2014/main" id="{DF436406-EAEA-91A3-71F9-468D1074282D}"/>
                </a:ext>
              </a:extLst>
            </p:cNvPr>
            <p:cNvSpPr/>
            <p:nvPr/>
          </p:nvSpPr>
          <p:spPr>
            <a:xfrm>
              <a:off x="948401" y="4734046"/>
              <a:ext cx="10477741" cy="9375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3">
              <a:extLst>
                <a:ext uri="{FF2B5EF4-FFF2-40B4-BE49-F238E27FC236}">
                  <a16:creationId xmlns:a16="http://schemas.microsoft.com/office/drawing/2014/main" id="{DF436406-EAEA-91A3-71F9-468D1074282D}"/>
                </a:ext>
              </a:extLst>
            </p:cNvPr>
            <p:cNvSpPr/>
            <p:nvPr/>
          </p:nvSpPr>
          <p:spPr>
            <a:xfrm>
              <a:off x="946472" y="3460830"/>
              <a:ext cx="10477741" cy="119219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Picture 2" descr="서점]교보문고 로고 jpg,png,ai : 네이버 블로그">
              <a:extLst>
                <a:ext uri="{FF2B5EF4-FFF2-40B4-BE49-F238E27FC236}">
                  <a16:creationId xmlns:a16="http://schemas.microsoft.com/office/drawing/2014/main" id="{007E7A8F-5F1C-A063-CB33-1EEA5B29C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284" y="5716630"/>
              <a:ext cx="1058364" cy="105836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월말세일] 042호 온라인 서점 (하)">
              <a:extLst>
                <a:ext uri="{FF2B5EF4-FFF2-40B4-BE49-F238E27FC236}">
                  <a16:creationId xmlns:a16="http://schemas.microsoft.com/office/drawing/2014/main" id="{5BB95BF6-4936-03CA-5131-D52B88051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984" y="5756991"/>
              <a:ext cx="1167811" cy="87660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F616571A-933C-F3DB-BF2D-A55B585AAC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31821" y="5878626"/>
              <a:ext cx="566082" cy="682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hegg is hiring for the profile of Subject Matter Expert - Physical  Chemistry |Apply before 02 Aug 2022">
              <a:extLst>
                <a:ext uri="{FF2B5EF4-FFF2-40B4-BE49-F238E27FC236}">
                  <a16:creationId xmlns:a16="http://schemas.microsoft.com/office/drawing/2014/main" id="{732C9DE1-3A4E-9D3F-F2F8-2F773F41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265" y="5136647"/>
              <a:ext cx="605411" cy="27041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랭스터디카페전북대점">
              <a:extLst>
                <a:ext uri="{FF2B5EF4-FFF2-40B4-BE49-F238E27FC236}">
                  <a16:creationId xmlns:a16="http://schemas.microsoft.com/office/drawing/2014/main" id="{9DAFB0B5-7AB8-EBE5-4AE7-68438269C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560" y="5931874"/>
              <a:ext cx="474548" cy="47454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비허밍스터디카페 화순점">
              <a:extLst>
                <a:ext uri="{FF2B5EF4-FFF2-40B4-BE49-F238E27FC236}">
                  <a16:creationId xmlns:a16="http://schemas.microsoft.com/office/drawing/2014/main" id="{7A4873E8-7C02-CD0F-6195-098D434D6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143" y="6123826"/>
              <a:ext cx="502608" cy="50260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 descr="캐릿 Careet">
              <a:extLst>
                <a:ext uri="{FF2B5EF4-FFF2-40B4-BE49-F238E27FC236}">
                  <a16:creationId xmlns:a16="http://schemas.microsoft.com/office/drawing/2014/main" id="{B74E2117-B263-DD0C-3EA0-0FC6442D84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9" r="24050" b="23810"/>
            <a:stretch/>
          </p:blipFill>
          <p:spPr bwMode="auto">
            <a:xfrm>
              <a:off x="3902665" y="4034771"/>
              <a:ext cx="541500" cy="45114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 descr="뉴닉 NEWNEEK">
              <a:extLst>
                <a:ext uri="{FF2B5EF4-FFF2-40B4-BE49-F238E27FC236}">
                  <a16:creationId xmlns:a16="http://schemas.microsoft.com/office/drawing/2014/main" id="{0D86CDBA-4560-84EB-6D14-015A9186C5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8" r="20427"/>
            <a:stretch/>
          </p:blipFill>
          <p:spPr bwMode="auto">
            <a:xfrm>
              <a:off x="4437473" y="3592488"/>
              <a:ext cx="564223" cy="49979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19734E91-76BD-D44D-7CBF-6E4708472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121" y="3880485"/>
              <a:ext cx="1098862" cy="259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4" descr="원티드 고객센터">
              <a:extLst>
                <a:ext uri="{FF2B5EF4-FFF2-40B4-BE49-F238E27FC236}">
                  <a16:creationId xmlns:a16="http://schemas.microsoft.com/office/drawing/2014/main" id="{01B995DF-4257-300A-41CB-03E8F6259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670" y="4214061"/>
              <a:ext cx="1177763" cy="187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집꾸미기 - Home | Facebook">
              <a:extLst>
                <a:ext uri="{FF2B5EF4-FFF2-40B4-BE49-F238E27FC236}">
                  <a16:creationId xmlns:a16="http://schemas.microsoft.com/office/drawing/2014/main" id="{5548FE79-3050-92FB-2722-B73E2E2BD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551" y="5925573"/>
              <a:ext cx="473640" cy="47364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오늘의집 - 라이프스타일 슈퍼앱 - Apps on Google Play">
              <a:extLst>
                <a:ext uri="{FF2B5EF4-FFF2-40B4-BE49-F238E27FC236}">
                  <a16:creationId xmlns:a16="http://schemas.microsoft.com/office/drawing/2014/main" id="{385030F4-7DA4-D22F-65F0-910DD1EBE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430" y="6156044"/>
              <a:ext cx="473640" cy="47364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서울자전거 따릉이 (Seoul Public Bike) - Google Play 앱">
              <a:extLst>
                <a:ext uri="{FF2B5EF4-FFF2-40B4-BE49-F238E27FC236}">
                  <a16:creationId xmlns:a16="http://schemas.microsoft.com/office/drawing/2014/main" id="{FF756063-4AFB-DED7-2B40-8D551C10F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8639" y="3729381"/>
              <a:ext cx="564533" cy="56453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더스윙">
              <a:extLst>
                <a:ext uri="{FF2B5EF4-FFF2-40B4-BE49-F238E27FC236}">
                  <a16:creationId xmlns:a16="http://schemas.microsoft.com/office/drawing/2014/main" id="{2B278009-699A-AFE1-BD45-67382CDBE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559" y="4072552"/>
              <a:ext cx="474094" cy="43426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와이즐리컴퍼니(주)] [와이즐리] 스타트업 정규직 CS 고객센터 상담원 모집 - 사람인">
              <a:extLst>
                <a:ext uri="{FF2B5EF4-FFF2-40B4-BE49-F238E27FC236}">
                  <a16:creationId xmlns:a16="http://schemas.microsoft.com/office/drawing/2014/main" id="{4F6DE864-45B2-C799-4430-059DAD669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8542" y="4059193"/>
              <a:ext cx="821710" cy="24651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티비티 파트너스">
              <a:extLst>
                <a:ext uri="{FF2B5EF4-FFF2-40B4-BE49-F238E27FC236}">
                  <a16:creationId xmlns:a16="http://schemas.microsoft.com/office/drawing/2014/main" id="{BB3D1B44-DF1C-F95A-B2D1-D79040A1E6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80" b="39790"/>
            <a:stretch/>
          </p:blipFill>
          <p:spPr bwMode="auto">
            <a:xfrm>
              <a:off x="2760477" y="4962046"/>
              <a:ext cx="1802947" cy="54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클래스101">
              <a:extLst>
                <a:ext uri="{FF2B5EF4-FFF2-40B4-BE49-F238E27FC236}">
                  <a16:creationId xmlns:a16="http://schemas.microsoft.com/office/drawing/2014/main" id="{266B6A6C-BDE6-9D9B-CBFD-ED7525EC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095" y="5167082"/>
              <a:ext cx="1229036" cy="18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" descr="채용] 프론트엔드 개발자 (React / VanillaJS) (경력) - 인프런 | 스토리">
              <a:extLst>
                <a:ext uri="{FF2B5EF4-FFF2-40B4-BE49-F238E27FC236}">
                  <a16:creationId xmlns:a16="http://schemas.microsoft.com/office/drawing/2014/main" id="{14B64F70-B8C6-33DA-0CD4-63D781489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424" y="5095605"/>
              <a:ext cx="1503468" cy="274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그래픽 44" descr="별 3개 평점 단색으로 채워진">
              <a:extLst>
                <a:ext uri="{FF2B5EF4-FFF2-40B4-BE49-F238E27FC236}">
                  <a16:creationId xmlns:a16="http://schemas.microsoft.com/office/drawing/2014/main" id="{49BE076C-6D47-786F-AF24-A766CE4BF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660322" y="5769731"/>
              <a:ext cx="662058" cy="662058"/>
            </a:xfrm>
            <a:prstGeom prst="rect">
              <a:avLst/>
            </a:prstGeom>
          </p:spPr>
        </p:pic>
        <p:pic>
          <p:nvPicPr>
            <p:cNvPr id="47" name="그래픽 46" descr="별 등급 단색으로 채워진">
              <a:extLst>
                <a:ext uri="{FF2B5EF4-FFF2-40B4-BE49-F238E27FC236}">
                  <a16:creationId xmlns:a16="http://schemas.microsoft.com/office/drawing/2014/main" id="{05982C50-2A53-2D5D-ED96-A9D906E9D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rcRect r="33140"/>
            <a:stretch/>
          </p:blipFill>
          <p:spPr>
            <a:xfrm>
              <a:off x="1709681" y="4780358"/>
              <a:ext cx="442651" cy="662058"/>
            </a:xfrm>
            <a:prstGeom prst="rect">
              <a:avLst/>
            </a:prstGeom>
          </p:spPr>
        </p:pic>
        <p:pic>
          <p:nvPicPr>
            <p:cNvPr id="49" name="그래픽 48" descr="별 1개 평점 단색으로 채워진">
              <a:extLst>
                <a:ext uri="{FF2B5EF4-FFF2-40B4-BE49-F238E27FC236}">
                  <a16:creationId xmlns:a16="http://schemas.microsoft.com/office/drawing/2014/main" id="{CEB57DB8-71C0-BADB-AD7F-31E4B3ED7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rcRect l="-1" r="67094" b="11751"/>
            <a:stretch/>
          </p:blipFill>
          <p:spPr>
            <a:xfrm>
              <a:off x="1757975" y="3614700"/>
              <a:ext cx="217861" cy="58425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7332FF2-BC5C-A47C-8BE1-63691026E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75978" y="6036653"/>
              <a:ext cx="1435302" cy="4729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355FBF-4E48-B55A-CB13-EBA38B38C173}"/>
                </a:ext>
              </a:extLst>
            </p:cNvPr>
            <p:cNvSpPr txBox="1"/>
            <p:nvPr/>
          </p:nvSpPr>
          <p:spPr>
            <a:xfrm>
              <a:off x="524188" y="4086659"/>
              <a:ext cx="27833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10,000</a:t>
              </a:r>
              <a:r>
                <a:rPr lang="ko-KR" altLang="en-US" sz="11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원 </a:t>
              </a:r>
              <a:r>
                <a:rPr lang="ko-KR" altLang="en-US" sz="1100" b="1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상당</a:t>
              </a:r>
              <a:endParaRPr lang="ko-KR" altLang="en-US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F695C1-DCC4-C16E-F86F-C7139CEF3D8B}"/>
                </a:ext>
              </a:extLst>
            </p:cNvPr>
            <p:cNvSpPr txBox="1"/>
            <p:nvPr/>
          </p:nvSpPr>
          <p:spPr>
            <a:xfrm>
              <a:off x="603469" y="5218699"/>
              <a:ext cx="2783344" cy="32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20,000</a:t>
              </a:r>
              <a:r>
                <a:rPr lang="ko-KR" altLang="en-US" sz="11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원 </a:t>
              </a:r>
              <a:r>
                <a:rPr lang="ko-KR" altLang="en-US" sz="1100" b="1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상당</a:t>
              </a:r>
              <a:endParaRPr lang="ko-KR" altLang="en-US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D34A1C-2747-16F6-E629-ADDE3774B1A8}"/>
                </a:ext>
              </a:extLst>
            </p:cNvPr>
            <p:cNvSpPr txBox="1"/>
            <p:nvPr/>
          </p:nvSpPr>
          <p:spPr>
            <a:xfrm>
              <a:off x="565119" y="6246781"/>
              <a:ext cx="2783344" cy="32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30,000</a:t>
              </a:r>
              <a:r>
                <a:rPr lang="ko-KR" altLang="en-US" sz="1100" b="1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원 </a:t>
              </a:r>
              <a:r>
                <a:rPr lang="ko-KR" altLang="en-US" sz="1100" b="1" dirty="0" smtClean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상당</a:t>
              </a:r>
              <a:endParaRPr lang="ko-KR" altLang="en-US" sz="1100" b="1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pic>
          <p:nvPicPr>
            <p:cNvPr id="40" name="Picture 2" descr="해피캠퍼스 - Home | Facebook">
              <a:extLst>
                <a:ext uri="{FF2B5EF4-FFF2-40B4-BE49-F238E27FC236}">
                  <a16:creationId xmlns:a16="http://schemas.microsoft.com/office/drawing/2014/main" id="{1DFC319D-4127-2091-3571-B4A57B56F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2257" y="3880485"/>
              <a:ext cx="567917" cy="567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롱블랙의 브런치">
              <a:extLst>
                <a:ext uri="{FF2B5EF4-FFF2-40B4-BE49-F238E27FC236}">
                  <a16:creationId xmlns:a16="http://schemas.microsoft.com/office/drawing/2014/main" id="{E0B85523-B4E4-157F-CFD5-4E88A00E4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073" y="3555622"/>
              <a:ext cx="464386" cy="464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2ADEF2CE-5571-9789-6731-5D30F6A74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9" t="29968" r="39542" b="26726"/>
            <a:stretch/>
          </p:blipFill>
          <p:spPr>
            <a:xfrm>
              <a:off x="4436558" y="4014263"/>
              <a:ext cx="663824" cy="736253"/>
            </a:xfrm>
            <a:prstGeom prst="rect">
              <a:avLst/>
            </a:prstGeom>
          </p:spPr>
        </p:pic>
        <p:pic>
          <p:nvPicPr>
            <p:cNvPr id="43" name="Picture 8" descr="어도비코리아 - YouTube">
              <a:extLst>
                <a:ext uri="{FF2B5EF4-FFF2-40B4-BE49-F238E27FC236}">
                  <a16:creationId xmlns:a16="http://schemas.microsoft.com/office/drawing/2014/main" id="{286F63ED-7FB7-DD50-D609-06689D781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8542" y="4936359"/>
              <a:ext cx="567463" cy="567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B183F4A-BE0C-E37B-22E0-F12226E5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696" y="3985947"/>
              <a:ext cx="1503468" cy="33131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9B20E6D-3EA7-2A11-B252-E882A6C41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4417" y="3815450"/>
              <a:ext cx="1119106" cy="73625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1A3A636-19A6-7028-1A10-0C6E0F199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11197" t="6967" r="12571" b="10384"/>
            <a:stretch/>
          </p:blipFill>
          <p:spPr>
            <a:xfrm>
              <a:off x="7961151" y="4912729"/>
              <a:ext cx="668020" cy="673101"/>
            </a:xfrm>
            <a:prstGeom prst="ellipse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4817688-0B8A-97BD-D9A3-DE6EDA959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888" y="3370292"/>
              <a:ext cx="1512527" cy="1512527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>
            <a:off x="-104172" y="365873"/>
            <a:ext cx="2143179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56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소개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60" name="제목 1">
            <a:extLst>
              <a:ext uri="{FF2B5EF4-FFF2-40B4-BE49-F238E27FC236}">
                <a16:creationId xmlns:a16="http://schemas.microsoft.com/office/drawing/2014/main" id="{DBE0215B-439B-CABA-B1C8-B1C30BBF7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957" y="347241"/>
            <a:ext cx="1994087" cy="709271"/>
          </a:xfrm>
          <a:ln>
            <a:noFill/>
          </a:ln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ko-KR" sz="4400" dirty="0" smtClean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CAM </a:t>
            </a:r>
            <a:r>
              <a:rPr kumimoji="1" lang="en-US" altLang="ko-KR" sz="4400" dirty="0" smtClean="0">
                <a:gradFill>
                  <a:gsLst>
                    <a:gs pos="13000">
                      <a:srgbClr val="1881D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+</a:t>
            </a:r>
            <a:endParaRPr kumimoji="1" lang="ko-Kore-KR" altLang="en-US" sz="4400" dirty="0">
              <a:gradFill>
                <a:gsLst>
                  <a:gs pos="13000">
                    <a:srgbClr val="1881D8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4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3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29E30F-5EE5-5195-F273-42A82DF5ECA5}"/>
              </a:ext>
            </a:extLst>
          </p:cNvPr>
          <p:cNvSpPr/>
          <p:nvPr/>
        </p:nvSpPr>
        <p:spPr>
          <a:xfrm>
            <a:off x="502050" y="1301216"/>
            <a:ext cx="10947755" cy="144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8B706-5886-4240-4ECE-5689EE294136}"/>
              </a:ext>
            </a:extLst>
          </p:cNvPr>
          <p:cNvSpPr txBox="1"/>
          <p:nvPr/>
        </p:nvSpPr>
        <p:spPr>
          <a:xfrm>
            <a:off x="166256" y="1538529"/>
            <a:ext cx="27833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\29,900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E0955-3E47-6401-1F4A-61A52A168FA3}"/>
              </a:ext>
            </a:extLst>
          </p:cNvPr>
          <p:cNvSpPr txBox="1"/>
          <p:nvPr/>
        </p:nvSpPr>
        <p:spPr>
          <a:xfrm>
            <a:off x="2544584" y="2338724"/>
            <a:ext cx="27833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전공 서적을 할인된 가격으로 구입하고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FAE87-42C1-C33B-2CCC-A1390A2F5C29}"/>
              </a:ext>
            </a:extLst>
          </p:cNvPr>
          <p:cNvSpPr txBox="1"/>
          <p:nvPr/>
        </p:nvSpPr>
        <p:spPr>
          <a:xfrm>
            <a:off x="5200607" y="2327149"/>
            <a:ext cx="27833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과제는 더 정확하게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A6203-D7C9-D62A-3FD3-4716BC7EF978}"/>
              </a:ext>
            </a:extLst>
          </p:cNvPr>
          <p:cNvSpPr txBox="1"/>
          <p:nvPr/>
        </p:nvSpPr>
        <p:spPr>
          <a:xfrm>
            <a:off x="8012138" y="2373448"/>
            <a:ext cx="27833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공부는 깨끗하고 쾌적한 환경에서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5A900C-B45A-137C-CA52-B35891F9B1A7}"/>
              </a:ext>
            </a:extLst>
          </p:cNvPr>
          <p:cNvSpPr/>
          <p:nvPr/>
        </p:nvSpPr>
        <p:spPr>
          <a:xfrm>
            <a:off x="490475" y="3173593"/>
            <a:ext cx="10947755" cy="144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E8068-9F3D-1257-1591-0E3E5084070D}"/>
              </a:ext>
            </a:extLst>
          </p:cNvPr>
          <p:cNvSpPr txBox="1"/>
          <p:nvPr/>
        </p:nvSpPr>
        <p:spPr>
          <a:xfrm>
            <a:off x="166256" y="3247308"/>
            <a:ext cx="27833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\49,900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DFF6F1-220B-4DB5-14DE-E64E140C8810}"/>
              </a:ext>
            </a:extLst>
          </p:cNvPr>
          <p:cNvSpPr txBox="1"/>
          <p:nvPr/>
        </p:nvSpPr>
        <p:spPr>
          <a:xfrm>
            <a:off x="2535692" y="4222366"/>
            <a:ext cx="27833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원하는 기업 정보를 알아보고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9E513-4892-2376-5C6F-FEEC4CE9121B}"/>
              </a:ext>
            </a:extLst>
          </p:cNvPr>
          <p:cNvSpPr txBox="1"/>
          <p:nvPr/>
        </p:nvSpPr>
        <p:spPr>
          <a:xfrm>
            <a:off x="5253201" y="4204794"/>
            <a:ext cx="27833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자소서</a:t>
            </a:r>
            <a:r>
              <a:rPr lang="ko-KR" altLang="en-US" sz="11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와</a:t>
            </a:r>
            <a:r>
              <a:rPr lang="ko-KR" altLang="en-US" sz="11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면접은 철저하게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4760EF-5B5E-A090-2EAC-9E1B9990E942}"/>
              </a:ext>
            </a:extLst>
          </p:cNvPr>
          <p:cNvSpPr txBox="1"/>
          <p:nvPr/>
        </p:nvSpPr>
        <p:spPr>
          <a:xfrm>
            <a:off x="8004968" y="4187080"/>
            <a:ext cx="324050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실제 현직자에게 조언을 받으면서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1" name="Picture 2" descr="Chegg is hiring for the profile of Subject Matter Expert - Physical  Chemistry |Apply before 02 Aug 2022">
            <a:extLst>
              <a:ext uri="{FF2B5EF4-FFF2-40B4-BE49-F238E27FC236}">
                <a16:creationId xmlns:a16="http://schemas.microsoft.com/office/drawing/2014/main" id="{FF46C656-AD7A-E66C-7A9B-E3888BBAA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30" y="1680736"/>
            <a:ext cx="1154524" cy="5156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4C91D053-9FDD-3D44-6F60-CA1311139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611" y="3624735"/>
            <a:ext cx="1605107" cy="3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14C1E2-F788-4BDF-7727-23C3535C0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401" y="3491011"/>
            <a:ext cx="1748943" cy="576356"/>
          </a:xfrm>
          <a:prstGeom prst="rect">
            <a:avLst/>
          </a:prstGeom>
        </p:spPr>
      </p:pic>
      <p:pic>
        <p:nvPicPr>
          <p:cNvPr id="18" name="Picture 8" descr="비허밍스터디카페 화순점">
            <a:extLst>
              <a:ext uri="{FF2B5EF4-FFF2-40B4-BE49-F238E27FC236}">
                <a16:creationId xmlns:a16="http://schemas.microsoft.com/office/drawing/2014/main" id="{593CA75A-5264-3319-2F08-97680242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881" y="1561191"/>
            <a:ext cx="737857" cy="7378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4744041D-97A2-6372-0179-FEBD9413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9921" y="1380420"/>
            <a:ext cx="792202" cy="95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BDBDBF-92E9-2A82-4AB7-BC4CB5240EED}"/>
              </a:ext>
            </a:extLst>
          </p:cNvPr>
          <p:cNvSpPr/>
          <p:nvPr/>
        </p:nvSpPr>
        <p:spPr>
          <a:xfrm>
            <a:off x="502049" y="4963061"/>
            <a:ext cx="10947755" cy="144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0B0B62-6E30-4729-E155-1CA73771DE32}"/>
              </a:ext>
            </a:extLst>
          </p:cNvPr>
          <p:cNvSpPr txBox="1"/>
          <p:nvPr/>
        </p:nvSpPr>
        <p:spPr>
          <a:xfrm>
            <a:off x="166256" y="5308951"/>
            <a:ext cx="27833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\29,900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A50BF-45CD-02A7-A0C9-6B0081D82216}"/>
              </a:ext>
            </a:extLst>
          </p:cNvPr>
          <p:cNvSpPr txBox="1"/>
          <p:nvPr/>
        </p:nvSpPr>
        <p:spPr>
          <a:xfrm>
            <a:off x="2577639" y="5987416"/>
            <a:ext cx="27833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과제물의 질은 높이고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4EEB8-0276-41CA-94B1-5210FA5408C1}"/>
              </a:ext>
            </a:extLst>
          </p:cNvPr>
          <p:cNvSpPr txBox="1"/>
          <p:nvPr/>
        </p:nvSpPr>
        <p:spPr>
          <a:xfrm>
            <a:off x="5372558" y="5998991"/>
            <a:ext cx="27833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트렌드는 정기적으로 받아 읽고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7E9E5-44F9-61AA-0B2A-F7A6C9DB950A}"/>
              </a:ext>
            </a:extLst>
          </p:cNvPr>
          <p:cNvSpPr txBox="1"/>
          <p:nvPr/>
        </p:nvSpPr>
        <p:spPr>
          <a:xfrm>
            <a:off x="8091491" y="6011951"/>
            <a:ext cx="27833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영양제로 건강도 챙기면서</a:t>
            </a:r>
            <a:r>
              <a:rPr lang="en-US" altLang="ko-KR" sz="11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  <a:endParaRPr lang="ko-KR" altLang="en-US" sz="11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3" name="Picture 14" descr="캐릿 Careet">
            <a:extLst>
              <a:ext uri="{FF2B5EF4-FFF2-40B4-BE49-F238E27FC236}">
                <a16:creationId xmlns:a16="http://schemas.microsoft.com/office/drawing/2014/main" id="{C247D734-1B6D-D7F1-4160-375A617CA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9" r="24050" b="23810"/>
          <a:stretch/>
        </p:blipFill>
        <p:spPr bwMode="auto">
          <a:xfrm>
            <a:off x="6010670" y="5224042"/>
            <a:ext cx="760213" cy="6333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뉴닉 NEWNEEK">
            <a:extLst>
              <a:ext uri="{FF2B5EF4-FFF2-40B4-BE49-F238E27FC236}">
                <a16:creationId xmlns:a16="http://schemas.microsoft.com/office/drawing/2014/main" id="{4D65471F-FC80-829C-139F-E0DAFC8A6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r="20427"/>
          <a:stretch/>
        </p:blipFill>
        <p:spPr bwMode="auto">
          <a:xfrm>
            <a:off x="6717691" y="5204828"/>
            <a:ext cx="792114" cy="7016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와이즐리컴퍼니(주)] [와이즐리] 스타트업 정규직 CS 고객센터 상담원 모집 - 사람인">
            <a:extLst>
              <a:ext uri="{FF2B5EF4-FFF2-40B4-BE49-F238E27FC236}">
                <a16:creationId xmlns:a16="http://schemas.microsoft.com/office/drawing/2014/main" id="{8F4580D6-57FA-1780-3927-82BE50EB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406" y="5376482"/>
            <a:ext cx="1587213" cy="4761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58C80C-2F5F-EFFE-1B09-745014F3E3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40" y="3667082"/>
            <a:ext cx="1503468" cy="3313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A902ABD-EEC7-9134-B299-6A9F454A32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74" y="4956943"/>
            <a:ext cx="1512527" cy="1512527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799095" y="243068"/>
            <a:ext cx="2501212" cy="812514"/>
            <a:chOff x="4970835" y="0"/>
            <a:chExt cx="2501212" cy="812514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209AC868-1F83-3177-F4EA-47069C10CE86}"/>
                </a:ext>
              </a:extLst>
            </p:cNvPr>
            <p:cNvSpPr txBox="1">
              <a:spLocks/>
            </p:cNvSpPr>
            <p:nvPr/>
          </p:nvSpPr>
          <p:spPr>
            <a:xfrm>
              <a:off x="5556531" y="0"/>
              <a:ext cx="1915516" cy="81251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600" dirty="0" smtClean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CAM </a:t>
              </a:r>
              <a:r>
                <a:rPr lang="en-US" altLang="ko-KR" sz="3600" dirty="0" smtClean="0">
                  <a:gradFill>
                    <a:gsLst>
                      <a:gs pos="13000">
                        <a:srgbClr val="1881D8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+</a:t>
              </a:r>
              <a:endParaRPr lang="ko-KR" altLang="en-US" sz="3600" dirty="0">
                <a:gradFill>
                  <a:gsLst>
                    <a:gs pos="13000">
                      <a:srgbClr val="1881D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2" t="24930" r="59381" b="25209"/>
            <a:stretch/>
          </p:blipFill>
          <p:spPr>
            <a:xfrm>
              <a:off x="4970835" y="136188"/>
              <a:ext cx="690664" cy="63787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소개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684834" y="2976624"/>
            <a:ext cx="2428755" cy="3684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71331" y="1111170"/>
            <a:ext cx="2500132" cy="335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EEFEF-C14A-F981-D642-0C043E1EAF5A}"/>
              </a:ext>
            </a:extLst>
          </p:cNvPr>
          <p:cNvSpPr txBox="1"/>
          <p:nvPr/>
        </p:nvSpPr>
        <p:spPr>
          <a:xfrm>
            <a:off x="344128" y="1013829"/>
            <a:ext cx="323634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err="1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새학기가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시작했다면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44911-0B50-A454-C92C-4053310B10FA}"/>
              </a:ext>
            </a:extLst>
          </p:cNvPr>
          <p:cNvSpPr txBox="1"/>
          <p:nvPr/>
        </p:nvSpPr>
        <p:spPr>
          <a:xfrm>
            <a:off x="849163" y="2875544"/>
            <a:ext cx="2102382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취업준비 시즌이라면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6408" y="4840145"/>
            <a:ext cx="4199683" cy="3568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DB40B-9496-91C9-22DF-DAAD6034FE13}"/>
              </a:ext>
            </a:extLst>
          </p:cNvPr>
          <p:cNvSpPr txBox="1"/>
          <p:nvPr/>
        </p:nvSpPr>
        <p:spPr>
          <a:xfrm>
            <a:off x="795537" y="4736001"/>
            <a:ext cx="3926931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대외활동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팀플 퀄리티를 올리고 싶다면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FF98DB-FFDB-9D0B-8CC1-2B4F486E8F3A}"/>
              </a:ext>
            </a:extLst>
          </p:cNvPr>
          <p:cNvSpPr/>
          <p:nvPr/>
        </p:nvSpPr>
        <p:spPr>
          <a:xfrm>
            <a:off x="849452" y="4443633"/>
            <a:ext cx="5021105" cy="2098917"/>
          </a:xfrm>
          <a:prstGeom prst="rect">
            <a:avLst/>
          </a:prstGeom>
          <a:solidFill>
            <a:srgbClr val="FF454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3662E-F151-5777-13BA-499CBF3ADA22}"/>
              </a:ext>
            </a:extLst>
          </p:cNvPr>
          <p:cNvSpPr txBox="1"/>
          <p:nvPr/>
        </p:nvSpPr>
        <p:spPr>
          <a:xfrm>
            <a:off x="1158813" y="4796244"/>
            <a:ext cx="437421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저렴한 가격</a:t>
            </a:r>
            <a:endParaRPr lang="en-US" altLang="ko-KR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대학생 제휴할인 요금 적용으로</a:t>
            </a:r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저렴한 가격에 다양한 서비스를 </a:t>
            </a:r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</a:t>
            </a:r>
            <a:endParaRPr lang="en-US" altLang="ko-KR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6ECD87-E322-C4F1-56CB-5479E787A5B6}"/>
              </a:ext>
            </a:extLst>
          </p:cNvPr>
          <p:cNvSpPr/>
          <p:nvPr/>
        </p:nvSpPr>
        <p:spPr>
          <a:xfrm>
            <a:off x="6339391" y="1848436"/>
            <a:ext cx="5021105" cy="2098917"/>
          </a:xfrm>
          <a:prstGeom prst="rect">
            <a:avLst/>
          </a:prstGeom>
          <a:solidFill>
            <a:srgbClr val="FF454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F0A15B2-DA6B-21D9-19E6-F99F84EC6472}"/>
              </a:ext>
            </a:extLst>
          </p:cNvPr>
          <p:cNvSpPr txBox="1">
            <a:spLocks/>
          </p:cNvSpPr>
          <p:nvPr/>
        </p:nvSpPr>
        <p:spPr>
          <a:xfrm>
            <a:off x="6842668" y="2106593"/>
            <a:ext cx="4130132" cy="13696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친구와 함께</a:t>
            </a:r>
            <a:endParaRPr lang="en-US" altLang="ko-KR" sz="18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함께 </a:t>
            </a:r>
            <a:r>
              <a:rPr lang="en-US" altLang="ko-KR" sz="18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CAM+</a:t>
            </a:r>
            <a:r>
              <a:rPr lang="ko-KR" altLang="en-US" sz="18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사용하는 친구라면</a:t>
            </a:r>
            <a:endParaRPr lang="en-US" altLang="ko-KR" sz="18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쓰지 않는 구독 서비스를 </a:t>
            </a:r>
            <a:r>
              <a:rPr lang="ko-KR" altLang="en-US" sz="18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교환하여 사용</a:t>
            </a:r>
            <a:endParaRPr lang="en-US" altLang="ko-KR" sz="18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773620-46D1-9CD1-4E29-BC832EE86450}"/>
              </a:ext>
            </a:extLst>
          </p:cNvPr>
          <p:cNvSpPr/>
          <p:nvPr/>
        </p:nvSpPr>
        <p:spPr>
          <a:xfrm>
            <a:off x="817745" y="1836861"/>
            <a:ext cx="5021105" cy="2098917"/>
          </a:xfrm>
          <a:prstGeom prst="rect">
            <a:avLst/>
          </a:prstGeom>
          <a:solidFill>
            <a:srgbClr val="FF454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B0387-462B-8B03-6110-62D825F4B0F3}"/>
              </a:ext>
            </a:extLst>
          </p:cNvPr>
          <p:cNvSpPr txBox="1"/>
          <p:nvPr/>
        </p:nvSpPr>
        <p:spPr>
          <a:xfrm>
            <a:off x="1470682" y="2136371"/>
            <a:ext cx="372733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대학생활의 길잡이</a:t>
            </a:r>
            <a:endParaRPr lang="en-US" altLang="ko-KR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학년별</a:t>
            </a:r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시기별로 필요한 서비스들을 </a:t>
            </a:r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추천</a:t>
            </a:r>
            <a:endParaRPr lang="en-US" altLang="ko-KR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33F09F-94C1-6DB2-5B30-259BA591D141}"/>
              </a:ext>
            </a:extLst>
          </p:cNvPr>
          <p:cNvSpPr/>
          <p:nvPr/>
        </p:nvSpPr>
        <p:spPr>
          <a:xfrm>
            <a:off x="6374115" y="4455208"/>
            <a:ext cx="5021105" cy="2098917"/>
          </a:xfrm>
          <a:prstGeom prst="rect">
            <a:avLst/>
          </a:prstGeom>
          <a:solidFill>
            <a:srgbClr val="FF454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D551C52-BAB6-2ED2-C892-C6D6DE39DE67}"/>
              </a:ext>
            </a:extLst>
          </p:cNvPr>
          <p:cNvSpPr txBox="1">
            <a:spLocks/>
          </p:cNvSpPr>
          <p:nvPr/>
        </p:nvSpPr>
        <p:spPr>
          <a:xfrm>
            <a:off x="7074163" y="4757195"/>
            <a:ext cx="3759904" cy="1405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탄력적인 </a:t>
            </a:r>
            <a:r>
              <a:rPr lang="en-US" altLang="ko-KR" sz="18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DIY </a:t>
            </a:r>
            <a:r>
              <a:rPr lang="ko-KR" altLang="en-US" sz="18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구독 서비스</a:t>
            </a:r>
            <a:endParaRPr lang="en-US" altLang="ko-KR" sz="18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구독과 해지 절차가 쉽고</a:t>
            </a:r>
            <a:r>
              <a:rPr lang="en-US" altLang="ko-KR" sz="18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매달 </a:t>
            </a:r>
            <a:r>
              <a:rPr lang="ko-KR" altLang="en-US" sz="18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원하는 서비스로 </a:t>
            </a:r>
            <a:r>
              <a:rPr lang="ko-KR" altLang="en-US" sz="18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변경 가능</a:t>
            </a:r>
            <a:endParaRPr lang="en-US" altLang="ko-KR" sz="18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특징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72274" y="1909822"/>
            <a:ext cx="844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95326" y="1888602"/>
            <a:ext cx="844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0502" y="4504481"/>
            <a:ext cx="844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53200" y="4504481"/>
            <a:ext cx="844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9894" y="138897"/>
            <a:ext cx="6852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CAM</a:t>
            </a:r>
            <a:r>
              <a:rPr lang="en-US" altLang="ko-KR" sz="4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400" dirty="0" smtClean="0">
                <a:gradFill>
                  <a:gsLst>
                    <a:gs pos="13000">
                      <a:srgbClr val="1881D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+</a:t>
            </a:r>
            <a:endParaRPr lang="en-US" altLang="ko-KR" sz="44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어떤 점이 다른가요</a:t>
            </a:r>
            <a:r>
              <a:rPr lang="en-US" altLang="ko-KR" sz="4400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" t="928" r="88413" b="92952"/>
          <a:stretch/>
        </p:blipFill>
        <p:spPr>
          <a:xfrm>
            <a:off x="8433589" y="831056"/>
            <a:ext cx="872457" cy="7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3FF7B6-FD68-3644-4604-3E8F88A09C82}"/>
              </a:ext>
            </a:extLst>
          </p:cNvPr>
          <p:cNvSpPr/>
          <p:nvPr/>
        </p:nvSpPr>
        <p:spPr>
          <a:xfrm>
            <a:off x="6381423" y="1748376"/>
            <a:ext cx="5021105" cy="4675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5FA0C3-ED7D-E277-0274-CC0FD2081BA8}"/>
              </a:ext>
            </a:extLst>
          </p:cNvPr>
          <p:cNvSpPr/>
          <p:nvPr/>
        </p:nvSpPr>
        <p:spPr>
          <a:xfrm>
            <a:off x="889699" y="1748376"/>
            <a:ext cx="4839853" cy="4675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4237F82-F757-7FA0-BF61-3B6DB157E5D0}"/>
              </a:ext>
            </a:extLst>
          </p:cNvPr>
          <p:cNvSpPr txBox="1">
            <a:spLocks/>
          </p:cNvSpPr>
          <p:nvPr/>
        </p:nvSpPr>
        <p:spPr>
          <a:xfrm>
            <a:off x="2899882" y="589692"/>
            <a:ext cx="6392236" cy="443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달라진 유저의 삶</a:t>
            </a:r>
            <a:endParaRPr lang="ko-KR" altLang="en-US" sz="4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9CE08-7F74-9C98-A0C5-989BE34F9D6E}"/>
              </a:ext>
            </a:extLst>
          </p:cNvPr>
          <p:cNvSpPr txBox="1"/>
          <p:nvPr/>
        </p:nvSpPr>
        <p:spPr>
          <a:xfrm>
            <a:off x="1093643" y="2354694"/>
            <a:ext cx="43369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454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#1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코로나로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인해 선배의 도움을 받지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못해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대학이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낯선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학번 대학생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454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#2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과제나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공모전을 준비할 때 막막한 대학생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454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#3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복학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후 취업 준비가 막막한 대학생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454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#4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구독과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해지가 귀찮아 불필요한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지출을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있는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대학생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49937-8CC7-58AC-4CA7-ABF1A579976E}"/>
              </a:ext>
            </a:extLst>
          </p:cNvPr>
          <p:cNvSpPr txBox="1"/>
          <p:nvPr/>
        </p:nvSpPr>
        <p:spPr>
          <a:xfrm>
            <a:off x="6685465" y="2345404"/>
            <a:ext cx="448364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454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#1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CAM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랜선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선배에게 대학생활의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꿀팁을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얻고 슬기롭게 대학교를 다닌다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454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#2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CAM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에서 제공하는 학습 구독 서비스로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완성도 높은 결과물을 완성한다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454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#3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CAM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+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에서 제공하는 취업 구독 서비스로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현직자에게 멘토링을 받고 서류와 면접까지 탄탄하게 취업을 준비한다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454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#4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구독과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해지가 간편한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CAM+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합리적으로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소비한다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4B4229F-13C6-5EE4-878A-E9CE9C6F4071}"/>
              </a:ext>
            </a:extLst>
          </p:cNvPr>
          <p:cNvSpPr/>
          <p:nvPr/>
        </p:nvSpPr>
        <p:spPr>
          <a:xfrm>
            <a:off x="5421895" y="2334748"/>
            <a:ext cx="1300085" cy="3242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리뷰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74100" y="0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69414" y="180174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4234146" y="1079876"/>
            <a:ext cx="3706087" cy="11231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10809" y="1491917"/>
            <a:ext cx="3406360" cy="4926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EFEF-C14A-F981-D642-0C043E1EAF5A}"/>
              </a:ext>
            </a:extLst>
          </p:cNvPr>
          <p:cNvSpPr txBox="1"/>
          <p:nvPr/>
        </p:nvSpPr>
        <p:spPr>
          <a:xfrm>
            <a:off x="1667602" y="1471029"/>
            <a:ext cx="323634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Before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49609" y="1487906"/>
            <a:ext cx="3406360" cy="4926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EEFEF-C14A-F981-D642-0C043E1EAF5A}"/>
              </a:ext>
            </a:extLst>
          </p:cNvPr>
          <p:cNvSpPr txBox="1"/>
          <p:nvPr/>
        </p:nvSpPr>
        <p:spPr>
          <a:xfrm>
            <a:off x="7354527" y="1491082"/>
            <a:ext cx="323634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After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3" name="화살표: 오른쪽 14">
            <a:extLst>
              <a:ext uri="{FF2B5EF4-FFF2-40B4-BE49-F238E27FC236}">
                <a16:creationId xmlns:a16="http://schemas.microsoft.com/office/drawing/2014/main" id="{E4B4229F-13C6-5EE4-878A-E9CE9C6F4071}"/>
              </a:ext>
            </a:extLst>
          </p:cNvPr>
          <p:cNvSpPr/>
          <p:nvPr/>
        </p:nvSpPr>
        <p:spPr>
          <a:xfrm>
            <a:off x="5429916" y="3317327"/>
            <a:ext cx="1300085" cy="3242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화살표: 오른쪽 14">
            <a:extLst>
              <a:ext uri="{FF2B5EF4-FFF2-40B4-BE49-F238E27FC236}">
                <a16:creationId xmlns:a16="http://schemas.microsoft.com/office/drawing/2014/main" id="{E4B4229F-13C6-5EE4-878A-E9CE9C6F4071}"/>
              </a:ext>
            </a:extLst>
          </p:cNvPr>
          <p:cNvSpPr/>
          <p:nvPr/>
        </p:nvSpPr>
        <p:spPr>
          <a:xfrm>
            <a:off x="5417885" y="4291885"/>
            <a:ext cx="1300085" cy="3242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화살표: 오른쪽 14">
            <a:extLst>
              <a:ext uri="{FF2B5EF4-FFF2-40B4-BE49-F238E27FC236}">
                <a16:creationId xmlns:a16="http://schemas.microsoft.com/office/drawing/2014/main" id="{E4B4229F-13C6-5EE4-878A-E9CE9C6F4071}"/>
              </a:ext>
            </a:extLst>
          </p:cNvPr>
          <p:cNvSpPr/>
          <p:nvPr/>
        </p:nvSpPr>
        <p:spPr>
          <a:xfrm>
            <a:off x="5405853" y="5470979"/>
            <a:ext cx="1300085" cy="3242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2">
                  <a:lumMod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83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29E30F-5EE5-5195-F273-42A82DF5ECA5}"/>
              </a:ext>
            </a:extLst>
          </p:cNvPr>
          <p:cNvSpPr/>
          <p:nvPr/>
        </p:nvSpPr>
        <p:spPr>
          <a:xfrm>
            <a:off x="1216413" y="1495199"/>
            <a:ext cx="4193267" cy="210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EEFEF-C14A-F981-D642-0C043E1EAF5A}"/>
              </a:ext>
            </a:extLst>
          </p:cNvPr>
          <p:cNvSpPr txBox="1"/>
          <p:nvPr/>
        </p:nvSpPr>
        <p:spPr>
          <a:xfrm>
            <a:off x="957753" y="1169631"/>
            <a:ext cx="3966059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서비스를 사용할 의향이 있는가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D31C7E-BF20-16E7-4B52-F77D5FE5CA92}"/>
              </a:ext>
            </a:extLst>
          </p:cNvPr>
          <p:cNvSpPr/>
          <p:nvPr/>
        </p:nvSpPr>
        <p:spPr>
          <a:xfrm>
            <a:off x="1216413" y="4071559"/>
            <a:ext cx="4193267" cy="210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51D81-B9C6-0453-A71F-783FBB446281}"/>
              </a:ext>
            </a:extLst>
          </p:cNvPr>
          <p:cNvSpPr txBox="1"/>
          <p:nvPr/>
        </p:nvSpPr>
        <p:spPr>
          <a:xfrm>
            <a:off x="1231672" y="3837772"/>
            <a:ext cx="323634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대학생에게 유용할 것 같은가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FF98DB-FFDB-9D0B-8CC1-2B4F486E8F3A}"/>
              </a:ext>
            </a:extLst>
          </p:cNvPr>
          <p:cNvSpPr/>
          <p:nvPr/>
        </p:nvSpPr>
        <p:spPr>
          <a:xfrm>
            <a:off x="5895548" y="1500130"/>
            <a:ext cx="5021105" cy="4675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00663-D67F-8BE6-5ED0-947D4E42A3A2}"/>
              </a:ext>
            </a:extLst>
          </p:cNvPr>
          <p:cNvSpPr txBox="1"/>
          <p:nvPr/>
        </p:nvSpPr>
        <p:spPr>
          <a:xfrm>
            <a:off x="5409680" y="1239079"/>
            <a:ext cx="2101628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인터뷰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6" y="465184"/>
              <a:ext cx="179526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서비스 리뷰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6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9052" y="487616"/>
            <a:ext cx="26302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Thank you!</a:t>
            </a:r>
            <a:endParaRPr lang="ko-KR" altLang="en-US" sz="54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534" y="6131013"/>
            <a:ext cx="401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슬기로운 대학생활</a:t>
            </a:r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유플러스와</a:t>
            </a:r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함께</a:t>
            </a:r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9206" y="2511707"/>
            <a:ext cx="1412112" cy="138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ADE1742-806F-9080-4BB2-00DA549FA0AC}"/>
              </a:ext>
            </a:extLst>
          </p:cNvPr>
          <p:cNvSpPr txBox="1">
            <a:spLocks/>
          </p:cNvSpPr>
          <p:nvPr/>
        </p:nvSpPr>
        <p:spPr>
          <a:xfrm>
            <a:off x="770907" y="5709398"/>
            <a:ext cx="3615898" cy="28628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en-US" sz="1600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1" lang="ko-Kore-KR" altLang="en-US" sz="1600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대학생만을</a:t>
            </a:r>
            <a:r>
              <a:rPr kumimoji="1" lang="ko-KR" altLang="en-US" sz="160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위한 새로운 구독라이프</a:t>
            </a:r>
            <a:endParaRPr kumimoji="1" lang="ko-Kore-KR" altLang="en-US" sz="1600" dirty="0">
              <a:solidFill>
                <a:srgbClr val="FF454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902265" y="531462"/>
            <a:ext cx="1770434" cy="552939"/>
            <a:chOff x="9815209" y="543037"/>
            <a:chExt cx="1770434" cy="552939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DBE0215B-439B-CABA-B1C8-B1C30BBF7006}"/>
                </a:ext>
              </a:extLst>
            </p:cNvPr>
            <p:cNvSpPr txBox="1">
              <a:spLocks/>
            </p:cNvSpPr>
            <p:nvPr/>
          </p:nvSpPr>
          <p:spPr>
            <a:xfrm>
              <a:off x="10334018" y="603115"/>
              <a:ext cx="1251625" cy="49114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en-US" altLang="en-US" sz="2400" dirty="0" smtClean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LG U+</a:t>
              </a:r>
              <a:endParaRPr kumimoji="1" lang="ko-Kore-KR" altLang="en-US" sz="2400" dirty="0">
                <a:gradFill>
                  <a:gsLst>
                    <a:gs pos="13000">
                      <a:srgbClr val="1881D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1" t="15607" r="61453" b="53805"/>
            <a:stretch/>
          </p:blipFill>
          <p:spPr>
            <a:xfrm>
              <a:off x="9815209" y="543037"/>
              <a:ext cx="537184" cy="55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56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0" y="5466945"/>
            <a:ext cx="12192000" cy="1465896"/>
          </a:xfrm>
          <a:prstGeom prst="rect">
            <a:avLst/>
          </a:prstGeom>
          <a:solidFill>
            <a:srgbClr val="188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4865F5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A44CE55-2FAC-ABD5-6140-FDDFE4CD5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75025" y="3186563"/>
            <a:ext cx="3706434" cy="441242"/>
          </a:xfrm>
        </p:spPr>
      </p:pic>
      <p:pic>
        <p:nvPicPr>
          <p:cNvPr id="1028" name="Picture 4" descr="당신은 얼마나 구독하고 계신가요? – 날갱닷컴">
            <a:extLst>
              <a:ext uri="{FF2B5EF4-FFF2-40B4-BE49-F238E27FC236}">
                <a16:creationId xmlns:a16="http://schemas.microsoft.com/office/drawing/2014/main" id="{CE3466F5-24EE-E0A0-7A86-DB3B24454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2" b="3961"/>
          <a:stretch/>
        </p:blipFill>
        <p:spPr bwMode="auto">
          <a:xfrm>
            <a:off x="4075740" y="2363821"/>
            <a:ext cx="4040521" cy="25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98CB97F-4520-AB3B-F100-05F12D1FD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229"/>
          <a:stretch/>
        </p:blipFill>
        <p:spPr>
          <a:xfrm>
            <a:off x="8343120" y="3795639"/>
            <a:ext cx="3485065" cy="47745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C1AECE8-83A3-1A44-11EA-9BB0A2871D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155" b="37938"/>
          <a:stretch/>
        </p:blipFill>
        <p:spPr>
          <a:xfrm>
            <a:off x="8440395" y="4442266"/>
            <a:ext cx="3514899" cy="36902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13C4CE6-C448-244B-AFE4-F326BD4680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654" b="51544"/>
          <a:stretch/>
        </p:blipFill>
        <p:spPr>
          <a:xfrm>
            <a:off x="8540210" y="2655653"/>
            <a:ext cx="3258179" cy="3658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762774-6477-6CDC-5F58-46B7607379F7}"/>
              </a:ext>
            </a:extLst>
          </p:cNvPr>
          <p:cNvSpPr txBox="1"/>
          <p:nvPr/>
        </p:nvSpPr>
        <p:spPr>
          <a:xfrm>
            <a:off x="593272" y="5814592"/>
            <a:ext cx="11005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40</a:t>
            </a:r>
            <a:r>
              <a:rPr kumimoji="1" lang="ko-KR" altLang="en-US" sz="24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조에 달하는 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 </a:t>
            </a:r>
            <a:r>
              <a:rPr kumimoji="1" lang="ko-KR" altLang="en-US" sz="2400" spc="-15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구독서비스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kumimoji="1" lang="ko-KR" altLang="en-US" sz="24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시장을 잡기 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위해</a:t>
            </a:r>
            <a:r>
              <a:rPr kumimoji="1" lang="en-US" altLang="ko-KR" sz="24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여러 업계에서</a:t>
            </a:r>
            <a:r>
              <a:rPr kumimoji="1" lang="en-US" altLang="ko-KR" sz="24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다양한</a:t>
            </a:r>
            <a:endParaRPr kumimoji="1" lang="en-US" altLang="ko-KR" sz="2400" spc="-150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kumimoji="1" lang="ko-KR" altLang="en-US" sz="2400" spc="-15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신규 구독 서비스를 출시하며</a:t>
            </a:r>
            <a:r>
              <a:rPr kumimoji="1" lang="en-US" altLang="ko-KR" sz="24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kumimoji="1" lang="ko-KR" altLang="en-US" sz="2400" spc="-150" dirty="0" smtClean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구독 </a:t>
            </a:r>
            <a:r>
              <a:rPr kumimoji="1" lang="ko-KR" altLang="en-US" sz="2400" spc="-150" dirty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 경쟁이 심화된 </a:t>
            </a:r>
            <a:r>
              <a:rPr kumimoji="1" lang="ko-KR" altLang="en-US" sz="2400" spc="-150" dirty="0" smtClean="0">
                <a:solidFill>
                  <a:srgbClr val="FF454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상황</a:t>
            </a:r>
            <a:endParaRPr kumimoji="1" lang="ko-Kore-KR" altLang="en-US" sz="2400" spc="-150" dirty="0">
              <a:solidFill>
                <a:srgbClr val="FF454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D018D6E-E637-DE15-03DC-2E4FBB1D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17" y="282102"/>
            <a:ext cx="3197967" cy="912475"/>
          </a:xfrm>
        </p:spPr>
        <p:txBody>
          <a:bodyPr/>
          <a:lstStyle/>
          <a:p>
            <a:pPr algn="ctr"/>
            <a:r>
              <a:rPr kumimoji="1" lang="ko-KR" altLang="en-US" dirty="0" smtClean="0">
                <a:solidFill>
                  <a:srgbClr val="1881D8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구독의 시대</a:t>
            </a:r>
            <a:endParaRPr kumimoji="1" lang="ko-Kore-KR" altLang="en-US" dirty="0">
              <a:solidFill>
                <a:srgbClr val="1881D8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9592" y="184825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7488" y="214008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1881D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1881D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4844171" y="1092943"/>
            <a:ext cx="2558577" cy="103559"/>
          </a:xfrm>
          <a:prstGeom prst="rect">
            <a:avLst/>
          </a:prstGeom>
          <a:solidFill>
            <a:srgbClr val="1881D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51FB2C-6AE0-7052-E6F0-29526D87B4AC}"/>
              </a:ext>
            </a:extLst>
          </p:cNvPr>
          <p:cNvSpPr txBox="1"/>
          <p:nvPr/>
        </p:nvSpPr>
        <p:spPr>
          <a:xfrm>
            <a:off x="827227" y="1551229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국내 </a:t>
            </a:r>
            <a:r>
              <a:rPr kumimoji="1"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구독경제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시장 규모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1FB2C-6AE0-7052-E6F0-29526D87B4AC}"/>
              </a:ext>
            </a:extLst>
          </p:cNvPr>
          <p:cNvSpPr txBox="1"/>
          <p:nvPr/>
        </p:nvSpPr>
        <p:spPr>
          <a:xfrm>
            <a:off x="4705351" y="1547987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국내 </a:t>
            </a:r>
            <a:r>
              <a:rPr kumimoji="1"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구독서비스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51FB2C-6AE0-7052-E6F0-29526D87B4AC}"/>
              </a:ext>
            </a:extLst>
          </p:cNvPr>
          <p:cNvSpPr txBox="1"/>
          <p:nvPr/>
        </p:nvSpPr>
        <p:spPr>
          <a:xfrm>
            <a:off x="8528291" y="1586897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kumimoji="1"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구독서비스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경쟁 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심화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0435" y="5126477"/>
            <a:ext cx="8463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금융감독원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31132" y="3774332"/>
            <a:ext cx="311286" cy="911156"/>
          </a:xfrm>
          <a:prstGeom prst="rect">
            <a:avLst/>
          </a:prstGeom>
          <a:solidFill>
            <a:srgbClr val="57A6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516704" y="3666157"/>
            <a:ext cx="311286" cy="1019331"/>
          </a:xfrm>
          <a:prstGeom prst="rect">
            <a:avLst/>
          </a:prstGeom>
          <a:solidFill>
            <a:srgbClr val="57A6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002276" y="3441489"/>
            <a:ext cx="311286" cy="1244000"/>
          </a:xfrm>
          <a:prstGeom prst="rect">
            <a:avLst/>
          </a:prstGeom>
          <a:solidFill>
            <a:srgbClr val="57A6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73421" y="2580259"/>
            <a:ext cx="311286" cy="2105230"/>
          </a:xfrm>
          <a:prstGeom prst="rect">
            <a:avLst/>
          </a:prstGeom>
          <a:solidFill>
            <a:srgbClr val="57A6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487848" y="3154411"/>
            <a:ext cx="311286" cy="1531077"/>
          </a:xfrm>
          <a:prstGeom prst="rect">
            <a:avLst/>
          </a:prstGeom>
          <a:solidFill>
            <a:srgbClr val="57A6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33856" y="4805464"/>
            <a:ext cx="5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57A6F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2016</a:t>
            </a:r>
            <a:endParaRPr lang="ko-KR" altLang="en-US" sz="1000" dirty="0">
              <a:solidFill>
                <a:srgbClr val="57A6F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7268" y="4821677"/>
            <a:ext cx="5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57A6F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2017</a:t>
            </a:r>
            <a:endParaRPr lang="ko-KR" altLang="en-US" sz="1000" dirty="0">
              <a:solidFill>
                <a:srgbClr val="57A6F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05328" y="4831404"/>
            <a:ext cx="5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57A6F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2020</a:t>
            </a:r>
            <a:endParaRPr lang="ko-KR" altLang="en-US" sz="1000" dirty="0">
              <a:solidFill>
                <a:srgbClr val="57A6F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03379" y="4821677"/>
            <a:ext cx="5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57A6F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2018</a:t>
            </a:r>
            <a:endParaRPr lang="ko-KR" altLang="en-US" sz="1000" dirty="0">
              <a:solidFill>
                <a:srgbClr val="57A6F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18946" y="4831405"/>
            <a:ext cx="535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57A6F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2019</a:t>
            </a:r>
            <a:endParaRPr lang="ko-KR" altLang="en-US" sz="1000" dirty="0">
              <a:solidFill>
                <a:srgbClr val="57A6F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6035" y="3430621"/>
            <a:ext cx="710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6664C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r>
              <a:rPr lang="ko-KR" altLang="en-US" sz="1200" dirty="0" smtClean="0">
                <a:solidFill>
                  <a:srgbClr val="6664C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조원</a:t>
            </a:r>
            <a:endParaRPr lang="ko-KR" altLang="en-US" sz="1200" dirty="0">
              <a:solidFill>
                <a:srgbClr val="6664C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1321" y="2162783"/>
            <a:ext cx="93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6664C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40</a:t>
            </a:r>
            <a:r>
              <a:rPr lang="ko-KR" altLang="en-US" sz="1600" dirty="0" smtClean="0">
                <a:solidFill>
                  <a:srgbClr val="6664C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조원</a:t>
            </a:r>
            <a:endParaRPr lang="ko-KR" altLang="en-US" sz="1600" dirty="0">
              <a:solidFill>
                <a:srgbClr val="6664CB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rot="19611871">
            <a:off x="1402953" y="2765043"/>
            <a:ext cx="1340541" cy="233907"/>
          </a:xfrm>
          <a:prstGeom prst="rightArrow">
            <a:avLst/>
          </a:prstGeom>
          <a:solidFill>
            <a:srgbClr val="666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64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9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84637" y="5170138"/>
            <a:ext cx="11838562" cy="12743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1122" y="3545618"/>
            <a:ext cx="11838562" cy="13521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4365" y="1998919"/>
            <a:ext cx="11838562" cy="129378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098070-FF6F-DEAE-865F-A61C87B7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204" y="1295588"/>
            <a:ext cx="8169593" cy="45199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800" spc="-15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800" spc="-15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실제로 일상생활 속 다양한 영역을</a:t>
            </a:r>
            <a:r>
              <a:rPr lang="en-US" altLang="ko-KR" sz="18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800" spc="-15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구독으로 채워가고 있는 </a:t>
            </a:r>
            <a:r>
              <a:rPr lang="en" altLang="ko-Kore-KR" sz="1800" spc="-15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Z</a:t>
            </a:r>
            <a:r>
              <a:rPr lang="ko-KR" altLang="en-US" sz="1800" spc="-150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세대 소비자들</a:t>
            </a:r>
            <a:endParaRPr kumimoji="1" lang="ko-Kore-KR" altLang="en-US" sz="18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890A8-76D6-51D1-C8FE-B45E0DB6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600" y="2155526"/>
            <a:ext cx="9242229" cy="99125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저는 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여러 구독 서비스를 돌아가면서 활용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하고 있어요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예를 들어 공모전 시즌에는 미리캔버스같은 서비스를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결제해서 사용하고 있어요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이외에도 </a:t>
            </a:r>
            <a:r>
              <a:rPr lang="ko-KR" altLang="en-US" sz="13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뉴스레터를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3-4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개정도 분야별로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중이에요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뉴스레터는 트렌드 공부나 팀플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취업 준비에도 도움이 많이 되어서 앞으로도 계속 이용할 거에요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새로운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구독 서비스가 생겨나면 이용해 볼 의향도 있어요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  <a:endParaRPr kumimoji="1" lang="ko-Kore-KR" altLang="en-US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301F36-065E-AC7E-03BF-FDE9099BD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5" y="3364410"/>
            <a:ext cx="1782220" cy="1782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82C1A0-F3CC-37E2-143E-6AE445F86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0" y="4905433"/>
            <a:ext cx="1782220" cy="1782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1D556E-6E61-F2D3-3D03-413C0A51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0" y="1671506"/>
            <a:ext cx="1617803" cy="169850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6DEC452-BA25-C8D4-C6EF-BE43A36B82F3}"/>
              </a:ext>
            </a:extLst>
          </p:cNvPr>
          <p:cNvSpPr txBox="1">
            <a:spLocks/>
          </p:cNvSpPr>
          <p:nvPr/>
        </p:nvSpPr>
        <p:spPr>
          <a:xfrm>
            <a:off x="2211207" y="3791158"/>
            <a:ext cx="9537996" cy="96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요즘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뜨는 구독 서비스들을 보면 취미생활 관련된 구독 서비스가 많은데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제게는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다 그림의 떡이에요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endParaRPr lang="en-US" altLang="ko-KR" sz="1400" dirty="0" smtClean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아르바이트해서 번 돈을 생활비로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사용하고 있어서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정말 필수적인 게 아니라면 구독하고 싶어도 </a:t>
            </a:r>
            <a:r>
              <a:rPr lang="ko-KR" altLang="en-US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망설여져요</a:t>
            </a:r>
            <a:r>
              <a:rPr lang="en-US" altLang="ko-KR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그래서 주로 식비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교통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생필품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전공서적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스터디 카페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과제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해피캠퍼스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체그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와 같이 필수적인 소비만 하게 되더라구요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ore-KR" altLang="en-US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23CBE3-D3DF-3404-C1BE-B4A0D27F61D2}"/>
              </a:ext>
            </a:extLst>
          </p:cNvPr>
          <p:cNvSpPr txBox="1">
            <a:spLocks/>
          </p:cNvSpPr>
          <p:nvPr/>
        </p:nvSpPr>
        <p:spPr>
          <a:xfrm>
            <a:off x="2211208" y="5341908"/>
            <a:ext cx="9275348" cy="966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저는 계정을 공유하는 </a:t>
            </a:r>
            <a:r>
              <a:rPr lang="ko-KR" altLang="en-US" sz="1400" b="1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구독팸</a:t>
            </a:r>
            <a:r>
              <a:rPr lang="ko-KR" altLang="en-US" sz="14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있어요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주로 </a:t>
            </a:r>
            <a:r>
              <a:rPr lang="en-US" altLang="ko-KR" sz="14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ott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서비스를 구독하는데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매달 어떤 서비스를 구독할지 투표해서 바꾸는 방식으로  사용해요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넷플릭스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왓챠랑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티빙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디즈니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플러스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쿠팡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플레이까지 전부 챙겨보고 싶지만 절약도 해야하기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때문이에요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매번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해지하고 가입하는 과정이 번거롭긴 해도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알뜰살뜰하게 구독서비스를 이용하고 있는 것 같아요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kumimoji="1" lang="ko-Kore-KR" altLang="en-US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6098070-FF6F-DEAE-865F-A61C87B79411}"/>
              </a:ext>
            </a:extLst>
          </p:cNvPr>
          <p:cNvSpPr txBox="1">
            <a:spLocks/>
          </p:cNvSpPr>
          <p:nvPr/>
        </p:nvSpPr>
        <p:spPr>
          <a:xfrm>
            <a:off x="2393004" y="400796"/>
            <a:ext cx="8249055" cy="850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구독서비스에 대한 </a:t>
            </a:r>
            <a:r>
              <a:rPr kumimoji="1" lang="en-US" altLang="ko-KR" dirty="0" smtClean="0">
                <a:solidFill>
                  <a:schemeClr val="bg1">
                    <a:lumMod val="8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Z</a:t>
            </a:r>
            <a:r>
              <a:rPr kumimoji="1" lang="ko-KR" altLang="en-US" dirty="0" smtClean="0">
                <a:solidFill>
                  <a:schemeClr val="bg1">
                    <a:lumMod val="8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세대</a:t>
            </a:r>
            <a:r>
              <a:rPr kumimoji="1" lang="ko-KR" altLang="en-US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목소리</a:t>
            </a:r>
            <a:endParaRPr kumimoji="1" lang="ko-Kore-KR" altLang="en-US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22775" y="145915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60417" y="278859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0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0" y="5466945"/>
            <a:ext cx="12192000" cy="1465896"/>
          </a:xfrm>
          <a:prstGeom prst="rect">
            <a:avLst/>
          </a:prstGeom>
          <a:solidFill>
            <a:srgbClr val="FF4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4865F5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E10370-B9DE-781C-5756-B35B2ED9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 서비스와 가장 친숙한 </a:t>
            </a:r>
            <a:r>
              <a:rPr lang="en-US" altLang="ko-KR" b="1" dirty="0" smtClean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Z</a:t>
            </a:r>
            <a:r>
              <a:rPr lang="ko-KR" altLang="en-US" b="1" dirty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세대</a:t>
            </a:r>
            <a:endParaRPr kumimoji="1" lang="ko-Kore-KR" altLang="en-US" dirty="0">
              <a:solidFill>
                <a:srgbClr val="FF454B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38045-66A9-BA46-A8D1-7B9B25FC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928" y="5749046"/>
            <a:ext cx="10515600" cy="6127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</a:t>
            </a:r>
            <a:r>
              <a:rPr kumimoji="1" lang="ko-KR" altLang="en-US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대의 구독서비스 이용률은 </a:t>
            </a:r>
            <a:r>
              <a:rPr kumimoji="1" lang="en-US" altLang="ko-KR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75%</a:t>
            </a:r>
            <a:r>
              <a:rPr kumimoji="1" lang="ko-KR" altLang="en-US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marL="0" indent="0" algn="ctr">
              <a:buNone/>
            </a:pPr>
            <a:r>
              <a:rPr kumimoji="1"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구독서비스를 </a:t>
            </a:r>
            <a:r>
              <a:rPr kumimoji="1" lang="ko-KR" altLang="en-US" sz="2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가장 많이 사용하는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세대는 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Z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세대</a:t>
            </a:r>
            <a:endParaRPr kumimoji="1" lang="ko-Kore-KR" altLang="en-US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DE53CF-33EC-A41E-CD08-E37772EF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79" y="2088845"/>
            <a:ext cx="3588470" cy="3047258"/>
          </a:xfrm>
          <a:prstGeom prst="rect">
            <a:avLst/>
          </a:prstGeom>
        </p:spPr>
      </p:pic>
      <p:pic>
        <p:nvPicPr>
          <p:cNvPr id="2050" name="Picture 2" descr="6월 연령대 별 정기구독 서비스 경험율 20대 75%·30대 65%·40대 56%·50대이상 55% (컨슈머인사이트)">
            <a:extLst>
              <a:ext uri="{FF2B5EF4-FFF2-40B4-BE49-F238E27FC236}">
                <a16:creationId xmlns:a16="http://schemas.microsoft.com/office/drawing/2014/main" id="{C0548BB2-B178-47EB-E2AE-D0F334297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8566"/>
          <a:stretch/>
        </p:blipFill>
        <p:spPr bwMode="auto">
          <a:xfrm>
            <a:off x="6565968" y="2090257"/>
            <a:ext cx="4012550" cy="29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9583" y="214007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68586" y="262645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2422186" y="1161037"/>
            <a:ext cx="7412477" cy="93832"/>
          </a:xfrm>
          <a:prstGeom prst="rect">
            <a:avLst/>
          </a:prstGeom>
          <a:solidFill>
            <a:srgbClr val="FF454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1FB2C-6AE0-7052-E6F0-29526D87B4AC}"/>
              </a:ext>
            </a:extLst>
          </p:cNvPr>
          <p:cNvSpPr txBox="1"/>
          <p:nvPr/>
        </p:nvSpPr>
        <p:spPr>
          <a:xfrm>
            <a:off x="1936180" y="1551229"/>
            <a:ext cx="278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kumimoji="1"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구독서비스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이용자 연령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1FB2C-6AE0-7052-E6F0-29526D87B4AC}"/>
              </a:ext>
            </a:extLst>
          </p:cNvPr>
          <p:cNvSpPr txBox="1"/>
          <p:nvPr/>
        </p:nvSpPr>
        <p:spPr>
          <a:xfrm>
            <a:off x="6806495" y="1567441"/>
            <a:ext cx="345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[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연령대 별 정기구독 서비스 </a:t>
            </a:r>
            <a:r>
              <a:rPr kumimoji="1"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경험률</a:t>
            </a: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]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4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74371" y="5173438"/>
            <a:ext cx="11838562" cy="12743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0856" y="3548918"/>
            <a:ext cx="11838562" cy="13521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4099" y="2002219"/>
            <a:ext cx="11838562" cy="129378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890A8-76D6-51D1-C8FE-B45E0DB6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335" y="2158826"/>
            <a:ext cx="9242451" cy="99125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처음에 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1,2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 구독할 때는 몰랐는데 여러 서비스를 구독하다 보니 구독 비용이 장난이 아니에요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서비스에서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모든 것을 해결할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수 없다 보니까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서비스를 여러 개 사용하게 되었는데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그러다 보니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한달에 고정 지출이 너무 많아졌어요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사실  자주 사용하는 구독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서비스는 정해져 있는데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주로 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쓰는 서비스들만 묶어서 할인해줬으면 좋겠어요</a:t>
            </a:r>
            <a:r>
              <a:rPr lang="en-US" altLang="ko-KR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ko-Kore-KR" altLang="en-US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301F36-065E-AC7E-03BF-FDE9099BD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3367710"/>
            <a:ext cx="1782220" cy="1782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82C1A0-F3CC-37E2-143E-6AE445F86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4" y="4908733"/>
            <a:ext cx="1782220" cy="1782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1D556E-6E61-F2D3-3D03-413C0A51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44" y="1674806"/>
            <a:ext cx="1617803" cy="169850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6DEC452-BA25-C8D4-C6EF-BE43A36B82F3}"/>
              </a:ext>
            </a:extLst>
          </p:cNvPr>
          <p:cNvSpPr txBox="1">
            <a:spLocks/>
          </p:cNvSpPr>
          <p:nvPr/>
        </p:nvSpPr>
        <p:spPr>
          <a:xfrm>
            <a:off x="2200940" y="3720885"/>
            <a:ext cx="9076660" cy="967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 </a:t>
            </a:r>
            <a:r>
              <a:rPr lang="ko-KR" altLang="en-US" sz="1400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넷플릭스에서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보고 싶은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영화를 다봐서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더 이상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볼 게 없어요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해지하고 싶은 마음이 있기는 한데 굳이 찾아서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해지하는 과정이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너무 귀찮더라구요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그래서 그냥 구독한 상태로 방치하고 있어요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돈이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너무 아깝다는 생각을 자주 하게 돼요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</a:t>
            </a:r>
            <a:r>
              <a:rPr lang="en-US" altLang="ko-KR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해지 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과정을 </a:t>
            </a:r>
            <a:r>
              <a:rPr lang="ko-KR" altLang="en-US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왜 이렇게 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복잡하게 </a:t>
            </a:r>
            <a:r>
              <a:rPr lang="ko-KR" altLang="en-US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만들었는지</a:t>
            </a:r>
            <a:r>
              <a:rPr lang="en-US" altLang="ko-KR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의문이에요</a:t>
            </a:r>
            <a:r>
              <a:rPr lang="en-US" altLang="ko-KR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4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ore-KR" altLang="en-US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23CBE3-D3DF-3404-C1BE-B4A0D27F61D2}"/>
              </a:ext>
            </a:extLst>
          </p:cNvPr>
          <p:cNvSpPr txBox="1">
            <a:spLocks/>
          </p:cNvSpPr>
          <p:nvPr/>
        </p:nvSpPr>
        <p:spPr>
          <a:xfrm>
            <a:off x="2179922" y="5313677"/>
            <a:ext cx="9275348" cy="966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요즘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다양한 구독 서비스가 새로 생겼지만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저에게 딱</a:t>
            </a:r>
            <a:r>
              <a:rPr lang="ko-KR" altLang="en-US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맞는 구독 서비스는 없는 것 같아요</a:t>
            </a:r>
            <a:r>
              <a:rPr lang="en-US" altLang="ko-KR" sz="1400" b="1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저는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제대 후에 자취를 시작하면서 인테리어에 관심이 정말 많아졌는데 인테리어 관련 구독 서비스는 아직 없는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듯 해요</a:t>
            </a:r>
            <a:r>
              <a:rPr lang="en-US" altLang="ko-KR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 주로 집 꾸미기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오늘의 집 </a:t>
            </a:r>
            <a:r>
              <a:rPr lang="ko-KR" altLang="en-US" sz="14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어플을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많이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이용하는데 </a:t>
            </a:r>
            <a:r>
              <a:rPr lang="ko-KR" altLang="en-US" sz="1400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이런 인테리어 </a:t>
            </a:r>
            <a:r>
              <a:rPr lang="ko-KR" altLang="en-US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구독 서비스가 생기면 너무 좋을 것 같아요</a:t>
            </a:r>
            <a:r>
              <a:rPr lang="en-US" altLang="ko-KR" sz="14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!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ko-Kore-KR" altLang="en-US" sz="1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6098070-FF6F-DEAE-865F-A61C87B79411}"/>
              </a:ext>
            </a:extLst>
          </p:cNvPr>
          <p:cNvSpPr txBox="1">
            <a:spLocks/>
          </p:cNvSpPr>
          <p:nvPr/>
        </p:nvSpPr>
        <p:spPr>
          <a:xfrm>
            <a:off x="2393004" y="400796"/>
            <a:ext cx="8249055" cy="850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구독서비스에 대한 </a:t>
            </a:r>
            <a:r>
              <a:rPr kumimoji="1" lang="en-US" altLang="ko-KR" dirty="0" smtClean="0">
                <a:solidFill>
                  <a:schemeClr val="bg1">
                    <a:lumMod val="8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Z</a:t>
            </a:r>
            <a:r>
              <a:rPr kumimoji="1" lang="ko-KR" altLang="en-US" dirty="0" smtClean="0">
                <a:solidFill>
                  <a:schemeClr val="bg1">
                    <a:lumMod val="8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세대</a:t>
            </a:r>
            <a:r>
              <a:rPr kumimoji="1" lang="ko-KR" altLang="en-US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의 목소리</a:t>
            </a:r>
            <a:endParaRPr kumimoji="1" lang="ko-Kore-KR" altLang="en-US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22775" y="145915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60417" y="278859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6098070-FF6F-DEAE-865F-A61C87B79411}"/>
              </a:ext>
            </a:extLst>
          </p:cNvPr>
          <p:cNvSpPr txBox="1">
            <a:spLocks/>
          </p:cNvSpPr>
          <p:nvPr/>
        </p:nvSpPr>
        <p:spPr>
          <a:xfrm>
            <a:off x="2771179" y="1355834"/>
            <a:ext cx="6649643" cy="561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구독서비스와 가장 친숙한 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Z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세대들의 구독에 대한 다양한 의견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/>
            </a:r>
            <a:b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kumimoji="1" lang="ko-Kore-KR" altLang="en-US" sz="18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0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0" y="5466945"/>
            <a:ext cx="12192000" cy="1465896"/>
          </a:xfrm>
          <a:prstGeom prst="rect">
            <a:avLst/>
          </a:prstGeom>
          <a:solidFill>
            <a:srgbClr val="FF4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4865F5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BFB66F-435C-E261-9487-13BB7DE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886" y="312574"/>
            <a:ext cx="8232228" cy="875096"/>
          </a:xfrm>
        </p:spPr>
        <p:txBody>
          <a:bodyPr/>
          <a:lstStyle/>
          <a:p>
            <a:pPr algn="ctr"/>
            <a:r>
              <a:rPr kumimoji="1" lang="ko-KR" altLang="en-US" dirty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구독에서 가장 중요한 것은 </a:t>
            </a:r>
            <a:r>
              <a:rPr kumimoji="1" lang="en-US" altLang="ko-KR" dirty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‘</a:t>
            </a:r>
            <a:r>
              <a:rPr kumimoji="1" lang="ko-KR" altLang="en-US" dirty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합리성</a:t>
            </a:r>
            <a:r>
              <a:rPr kumimoji="1" lang="en-US" altLang="ko-KR" dirty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’</a:t>
            </a:r>
            <a:endParaRPr kumimoji="1" lang="ko-Kore-KR" altLang="en-US" dirty="0">
              <a:solidFill>
                <a:srgbClr val="FF454B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A039A-6581-55E9-5305-9B301828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86633"/>
            <a:ext cx="10515600" cy="884918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구독 시 중요한 것은 </a:t>
            </a:r>
            <a:r>
              <a:rPr lang="en-US" altLang="ko-KR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가격과 필요성</a:t>
            </a:r>
            <a:r>
              <a:rPr lang="en-US" altLang="ko-KR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’</a:t>
            </a:r>
          </a:p>
          <a:p>
            <a:pPr marL="0" indent="0" algn="ctr"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소비자들이</a:t>
            </a: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원하는 것은 </a:t>
            </a:r>
            <a:r>
              <a:rPr lang="ko-KR" altLang="en-US" dirty="0">
                <a:solidFill>
                  <a:srgbClr val="1881D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자신의 일상에 </a:t>
            </a:r>
            <a:r>
              <a:rPr lang="en" altLang="ko-Kore-KR" dirty="0" smtClean="0">
                <a:solidFill>
                  <a:srgbClr val="1881D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</a:t>
            </a:r>
            <a:r>
              <a:rPr lang="en-US" altLang="ko-Kore-KR" dirty="0" smtClean="0">
                <a:solidFill>
                  <a:srgbClr val="1881D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IT</a:t>
            </a: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하게 </a:t>
            </a:r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맞아 떨어지는 구독 </a:t>
            </a: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</a:t>
            </a:r>
            <a:endParaRPr kumimoji="1" lang="ko-Kore-KR" altLang="en-US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505639-BA35-135B-A250-EF4EDA982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" t="2639" r="2201" b="50000"/>
          <a:stretch/>
        </p:blipFill>
        <p:spPr bwMode="auto">
          <a:xfrm>
            <a:off x="746235" y="2028002"/>
            <a:ext cx="5108332" cy="25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7987214-47F5-34B9-12FC-264C16E8E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50000" r="1350" b="3246"/>
          <a:stretch/>
        </p:blipFill>
        <p:spPr bwMode="auto">
          <a:xfrm>
            <a:off x="6471906" y="1979261"/>
            <a:ext cx="5173555" cy="2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42948" y="192986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94710" y="283665"/>
            <a:ext cx="704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45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8800" dirty="0">
              <a:solidFill>
                <a:srgbClr val="FF45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2208683" y="1161036"/>
            <a:ext cx="7774635" cy="121226"/>
          </a:xfrm>
          <a:prstGeom prst="rect">
            <a:avLst/>
          </a:prstGeom>
          <a:solidFill>
            <a:srgbClr val="FF454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4379" y="5021373"/>
            <a:ext cx="8463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출처</a:t>
            </a:r>
            <a:r>
              <a:rPr lang="en-US" altLang="ko-KR" sz="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한국리서치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1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8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3DB23-18CE-4DF7-00D6-66723F81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7995"/>
            <a:ext cx="10515600" cy="92201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Z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세대의 </a:t>
            </a:r>
            <a:r>
              <a:rPr lang="ko-KR" altLang="en-US" sz="40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일상과</a:t>
            </a:r>
            <a:r>
              <a:rPr lang="en-US" altLang="ko-KR" sz="40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/>
            </a:r>
            <a:br>
              <a:rPr lang="en-US" altLang="ko-KR" sz="40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40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가장</a:t>
            </a:r>
            <a:r>
              <a:rPr lang="ko-KR" altLang="en-US" sz="4000" dirty="0" smtClean="0">
                <a:solidFill>
                  <a:srgbClr val="FF454B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>
                    <a:lumMod val="8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FIT</a:t>
            </a:r>
            <a:r>
              <a:rPr lang="ko-KR" altLang="en-US" sz="40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한 </a:t>
            </a:r>
            <a:r>
              <a:rPr lang="ko-KR" altLang="en-US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구독 서비스는</a:t>
            </a:r>
            <a:r>
              <a:rPr lang="en-US" altLang="ko-KR" sz="40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kumimoji="1" lang="ko-Kore-KR" altLang="en-US" sz="40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42134" r="79332" b="50732"/>
          <a:stretch/>
        </p:blipFill>
        <p:spPr>
          <a:xfrm>
            <a:off x="8789833" y="3069720"/>
            <a:ext cx="960583" cy="11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272303" y="515994"/>
            <a:ext cx="5668910" cy="1259018"/>
          </a:xfrm>
          <a:prstGeom prst="roundRect">
            <a:avLst/>
          </a:prstGeom>
          <a:solidFill>
            <a:srgbClr val="FF454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7E27D-3226-DED1-95FA-3024BBEE0158}"/>
              </a:ext>
            </a:extLst>
          </p:cNvPr>
          <p:cNvSpPr txBox="1"/>
          <p:nvPr/>
        </p:nvSpPr>
        <p:spPr>
          <a:xfrm>
            <a:off x="645984" y="2558700"/>
            <a:ext cx="53686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kumimoji="1" lang="en-US" altLang="ko-KR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kumimoji="1"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구독서비스를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가장 많이 사용하는 세대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대학생</a:t>
            </a: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kumimoji="1" lang="en-US" altLang="ko-KR" sz="14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kumimoji="1" lang="ko-KR" altLang="en-US" sz="1400" dirty="0" smtClean="0">
                <a:solidFill>
                  <a:schemeClr val="bg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실제로 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대학 개강하자 구독 서비스 이용자 </a:t>
            </a:r>
            <a:r>
              <a:rPr kumimoji="1" lang="en-US" altLang="ko-KR" sz="1400" dirty="0" smtClean="0">
                <a:solidFill>
                  <a:schemeClr val="bg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2.4</a:t>
            </a:r>
            <a:r>
              <a:rPr kumimoji="1" lang="ko-KR" altLang="en-US" sz="1400" dirty="0" smtClean="0">
                <a:solidFill>
                  <a:schemeClr val="bg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 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상승</a:t>
            </a:r>
            <a:endParaRPr kumimoji="1" lang="ko-Kore-KR" altLang="en-US" sz="1400" dirty="0">
              <a:solidFill>
                <a:schemeClr val="bg2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1C7A-9FD2-759F-BAFC-6935C55AB497}"/>
              </a:ext>
            </a:extLst>
          </p:cNvPr>
          <p:cNvSpPr txBox="1"/>
          <p:nvPr/>
        </p:nvSpPr>
        <p:spPr>
          <a:xfrm>
            <a:off x="625458" y="5090225"/>
            <a:ext cx="717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kumimoji="1" lang="en-US" altLang="ko-KR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kumimoji="1"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인터뷰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대학생들의 구독서비스에 대한 긍정적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우호적인 태도</a:t>
            </a:r>
            <a:endParaRPr kumimoji="1" lang="ko-Kore-KR" altLang="en-US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86EF1-A511-F8D7-540F-F47930547794}"/>
              </a:ext>
            </a:extLst>
          </p:cNvPr>
          <p:cNvSpPr txBox="1"/>
          <p:nvPr/>
        </p:nvSpPr>
        <p:spPr>
          <a:xfrm>
            <a:off x="636213" y="3928534"/>
            <a:ext cx="612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kumimoji="1" lang="en-US" altLang="ko-KR" dirty="0" smtClean="0">
                <a:solidFill>
                  <a:srgbClr val="FF454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kumimoji="1"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1"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구독서비스</a:t>
            </a:r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이용률이 가장 높은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대의 </a:t>
            </a:r>
            <a:r>
              <a:rPr kumimoji="1"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2/3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</a:t>
            </a:r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1"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</a:t>
            </a:r>
            <a:r>
              <a:rPr kumimoji="1"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대학생</a:t>
            </a:r>
            <a:r>
              <a:rPr kumimoji="1"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</a:t>
            </a:r>
            <a:endParaRPr kumimoji="1" lang="ko-Kore-KR" altLang="en-US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0" y="6390290"/>
            <a:ext cx="12192000" cy="467710"/>
          </a:xfrm>
          <a:prstGeom prst="rect">
            <a:avLst/>
          </a:prstGeom>
          <a:solidFill>
            <a:srgbClr val="FF4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4865F5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5BFB66F-435C-E261-9487-13BB7DE9598B}"/>
              </a:ext>
            </a:extLst>
          </p:cNvPr>
          <p:cNvSpPr txBox="1">
            <a:spLocks/>
          </p:cNvSpPr>
          <p:nvPr/>
        </p:nvSpPr>
        <p:spPr>
          <a:xfrm>
            <a:off x="3964618" y="750422"/>
            <a:ext cx="4284280" cy="87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Z</a:t>
            </a:r>
            <a:r>
              <a:rPr kumimoji="1" lang="ko-KR" altLang="en-US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세대 대학생</a:t>
            </a:r>
            <a:endParaRPr kumimoji="1" lang="ko-Kore-KR" altLang="en-US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0" y="354298"/>
            <a:ext cx="2039007" cy="566902"/>
            <a:chOff x="0" y="400050"/>
            <a:chExt cx="2438400" cy="457200"/>
          </a:xfrm>
          <a:solidFill>
            <a:schemeClr val="bg2">
              <a:lumMod val="25000"/>
            </a:schemeClr>
          </a:solidFill>
        </p:grpSpPr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B5A53F8C-6954-CD0D-6964-43363939FB4C}"/>
                </a:ext>
              </a:extLst>
            </p:cNvPr>
            <p:cNvSpPr/>
            <p:nvPr/>
          </p:nvSpPr>
          <p:spPr>
            <a:xfrm>
              <a:off x="0" y="400050"/>
              <a:ext cx="24384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rgbClr val="4865F5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0DBB72-1300-08E2-83B7-F4E609AD1092}"/>
                </a:ext>
              </a:extLst>
            </p:cNvPr>
            <p:cNvSpPr txBox="1"/>
            <p:nvPr/>
          </p:nvSpPr>
          <p:spPr>
            <a:xfrm>
              <a:off x="419437" y="465184"/>
              <a:ext cx="1661476" cy="32268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타겟 도출</a:t>
              </a:r>
              <a:endParaRPr lang="en-US" altLang="ko-KR" sz="2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1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745642" y="2915321"/>
            <a:ext cx="4998941" cy="45719"/>
          </a:xfrm>
          <a:prstGeom prst="rect">
            <a:avLst/>
          </a:prstGeom>
          <a:solidFill>
            <a:srgbClr val="FF454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715162" y="4304851"/>
            <a:ext cx="5685637" cy="45719"/>
          </a:xfrm>
          <a:prstGeom prst="rect">
            <a:avLst/>
          </a:prstGeom>
          <a:solidFill>
            <a:srgbClr val="FF454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B5A53F8C-6954-CD0D-6964-43363939FB4C}"/>
              </a:ext>
            </a:extLst>
          </p:cNvPr>
          <p:cNvSpPr/>
          <p:nvPr/>
        </p:nvSpPr>
        <p:spPr>
          <a:xfrm>
            <a:off x="715160" y="5466676"/>
            <a:ext cx="6836706" cy="45719"/>
          </a:xfrm>
          <a:prstGeom prst="rect">
            <a:avLst/>
          </a:prstGeom>
          <a:solidFill>
            <a:srgbClr val="FF454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rgbClr val="FF454B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4" t="25519" r="6817" b="28974"/>
          <a:stretch/>
        </p:blipFill>
        <p:spPr>
          <a:xfrm>
            <a:off x="7603956" y="3753853"/>
            <a:ext cx="4415591" cy="25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6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2283</Words>
  <Application>Microsoft Office PowerPoint</Application>
  <PresentationFormat>와이드스크린</PresentationFormat>
  <Paragraphs>361</Paragraphs>
  <Slides>28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에스코어 드림 6 Bold</vt:lpstr>
      <vt:lpstr>에스코어 드림 9 Black</vt:lpstr>
      <vt:lpstr>G마켓 산스 Light</vt:lpstr>
      <vt:lpstr>Calibri Light</vt:lpstr>
      <vt:lpstr>맑은 고딕</vt:lpstr>
      <vt:lpstr>G마켓 산스 TTF Bold</vt:lpstr>
      <vt:lpstr>강원교육튼튼</vt:lpstr>
      <vt:lpstr>강원교육모두 Bold</vt:lpstr>
      <vt:lpstr>Calibri</vt:lpstr>
      <vt:lpstr>Arial</vt:lpstr>
      <vt:lpstr>G마켓 산스 Bold</vt:lpstr>
      <vt:lpstr>Office 테마</vt:lpstr>
      <vt:lpstr>슬기로운 대학생활 CAM +</vt:lpstr>
      <vt:lpstr>구독의 시대</vt:lpstr>
      <vt:lpstr>구독의 시대</vt:lpstr>
      <vt:lpstr>: 실제로 일상생활 속 다양한 영역을 구독으로 채워가고 있는 Z세대 소비자들</vt:lpstr>
      <vt:lpstr>구독 서비스와 가장 친숙한 Z세대</vt:lpstr>
      <vt:lpstr>PowerPoint 프레젠테이션</vt:lpstr>
      <vt:lpstr>구독에서 가장 중요한 것은 ‘합리성’</vt:lpstr>
      <vt:lpstr>Z세대의 일상과 가장 FIT한 구독 서비스는?</vt:lpstr>
      <vt:lpstr>PowerPoint 프레젠테이션</vt:lpstr>
      <vt:lpstr>대학생들을 위한 구독 서비스 : 같은 Z세대라도 대학생/비대학생에 따라 다른 서비스를 구독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CAM +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슬기로운 대학생활</dc:title>
  <dc:creator>박이정</dc:creator>
  <cp:lastModifiedBy>김민선</cp:lastModifiedBy>
  <cp:revision>117</cp:revision>
  <dcterms:created xsi:type="dcterms:W3CDTF">2022-08-14T03:13:58Z</dcterms:created>
  <dcterms:modified xsi:type="dcterms:W3CDTF">2022-08-25T13:36:51Z</dcterms:modified>
</cp:coreProperties>
</file>